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56" r:id="rId2"/>
    <p:sldId id="259" r:id="rId3"/>
    <p:sldId id="261" r:id="rId4"/>
    <p:sldId id="283" r:id="rId5"/>
    <p:sldId id="264" r:id="rId6"/>
    <p:sldId id="262" r:id="rId7"/>
    <p:sldId id="267" r:id="rId8"/>
    <p:sldId id="266" r:id="rId9"/>
    <p:sldId id="271" r:id="rId10"/>
    <p:sldId id="280" r:id="rId11"/>
    <p:sldId id="274" r:id="rId12"/>
    <p:sldId id="275" r:id="rId13"/>
    <p:sldId id="284" r:id="rId14"/>
    <p:sldId id="296" r:id="rId15"/>
    <p:sldId id="276" r:id="rId16"/>
    <p:sldId id="285" r:id="rId17"/>
    <p:sldId id="288" r:id="rId18"/>
    <p:sldId id="289" r:id="rId19"/>
    <p:sldId id="286" r:id="rId20"/>
    <p:sldId id="287" r:id="rId21"/>
    <p:sldId id="290" r:id="rId22"/>
    <p:sldId id="293" r:id="rId23"/>
    <p:sldId id="295" r:id="rId24"/>
    <p:sldId id="294" r:id="rId25"/>
    <p:sldId id="279"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dro Almeida" initials="PA" lastIdx="1" clrIdx="0"/>
  <p:cmAuthor id="2" name="bss-ieeta" initials="b"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Destaqu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25"/>
    <p:restoredTop sz="94697"/>
  </p:normalViewPr>
  <p:slideViewPr>
    <p:cSldViewPr snapToGrid="0" snapToObjects="1">
      <p:cViewPr varScale="1">
        <p:scale>
          <a:sx n="86" d="100"/>
          <a:sy n="86" d="100"/>
        </p:scale>
        <p:origin x="701" y="62"/>
      </p:cViewPr>
      <p:guideLst>
        <p:guide orient="horz" pos="2160"/>
        <p:guide pos="3840"/>
      </p:guideLst>
    </p:cSldViewPr>
  </p:slideViewPr>
  <p:notesTextViewPr>
    <p:cViewPr>
      <p:scale>
        <a:sx n="1" d="1"/>
        <a:sy n="1" d="1"/>
      </p:scale>
      <p:origin x="0" y="0"/>
    </p:cViewPr>
  </p:notesTextViewPr>
  <p:notesViewPr>
    <p:cSldViewPr snapToGrid="0" snapToObjects="1">
      <p:cViewPr varScale="1">
        <p:scale>
          <a:sx n="56" d="100"/>
          <a:sy n="56" d="100"/>
        </p:scale>
        <p:origin x="-2886" y="-84"/>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3DA46A2-BC63-4D1D-B0DA-8CA0EA4F924B}" type="datetimeFigureOut">
              <a:rPr lang="en-US" smtClean="0"/>
              <a:t>6/2/2020</a:t>
            </a:fld>
            <a:endParaRPr lang="en-US"/>
          </a:p>
        </p:txBody>
      </p:sp>
      <p:sp>
        <p:nvSpPr>
          <p:cNvPr id="4" name="Marcador de Posição da Imagem do Diapositivo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pt-PT"/>
              <a:t>Clique para editar os estilos</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2FD617E-DE40-48B9-BAA5-A0AE271AA7B5}" type="slidenum">
              <a:rPr lang="en-US" smtClean="0"/>
              <a:t>‹nº›</a:t>
            </a:fld>
            <a:endParaRPr lang="en-US"/>
          </a:p>
        </p:txBody>
      </p:sp>
    </p:spTree>
    <p:extLst>
      <p:ext uri="{BB962C8B-B14F-4D97-AF65-F5344CB8AC3E}">
        <p14:creationId xmlns:p14="http://schemas.microsoft.com/office/powerpoint/2010/main" val="15282574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a:xfrm>
            <a:off x="838200" y="6356350"/>
            <a:ext cx="2743200" cy="365125"/>
          </a:xfrm>
          <a:prstGeom prst="rect">
            <a:avLst/>
          </a:prstGeom>
        </p:spPr>
        <p:txBody>
          <a:bodyPr/>
          <a:lstStyle/>
          <a:p>
            <a:fld id="{744A0054-E746-6544-81FD-9F386069BE22}" type="datetimeFigureOut">
              <a:rPr lang="en-US" smtClean="0"/>
              <a:t>6/2/2020</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tiff"/><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648301"/>
            <a:ext cx="11217499" cy="5601533"/>
          </a:xfrm>
          <a:prstGeom prst="rect">
            <a:avLst/>
          </a:prstGeom>
          <a:solidFill>
            <a:schemeClr val="bg1"/>
          </a:solidFill>
        </p:spPr>
        <p:txBody>
          <a:bodyPr wrap="square" rtlCol="0">
            <a:spAutoFit/>
          </a:bodyPr>
          <a:lstStyle/>
          <a:p>
            <a:pPr>
              <a:spcAft>
                <a:spcPts val="1200"/>
              </a:spcAft>
            </a:pPr>
            <a:r>
              <a:rPr lang="en-US" sz="3600" b="1" dirty="0">
                <a:solidFill>
                  <a:srgbClr val="50B400"/>
                </a:solidFill>
                <a:latin typeface="+mj-lt"/>
              </a:rPr>
              <a:t>HCI - Assignment n.2</a:t>
            </a:r>
          </a:p>
          <a:p>
            <a:pPr>
              <a:spcAft>
                <a:spcPts val="1200"/>
              </a:spcAft>
            </a:pPr>
            <a:r>
              <a:rPr lang="en-US" sz="2800" b="1" dirty="0">
                <a:latin typeface="+mj-lt"/>
              </a:rPr>
              <a:t>Design and prototyping of an application using a human-centered approach </a:t>
            </a:r>
          </a:p>
          <a:p>
            <a:pPr>
              <a:spcAft>
                <a:spcPts val="1200"/>
              </a:spcAft>
            </a:pPr>
            <a:endParaRPr lang="en-US" sz="3200" b="1" dirty="0">
              <a:latin typeface="+mj-lt"/>
            </a:endParaRPr>
          </a:p>
          <a:p>
            <a:pPr>
              <a:spcAft>
                <a:spcPts val="1200"/>
              </a:spcAft>
            </a:pPr>
            <a:r>
              <a:rPr lang="en-US" sz="3200" b="1" dirty="0">
                <a:latin typeface="+mj-lt"/>
              </a:rPr>
              <a:t>Deliverable n. 1: Requirement Analysis</a:t>
            </a:r>
          </a:p>
          <a:p>
            <a:pPr>
              <a:spcAft>
                <a:spcPts val="1200"/>
              </a:spcAft>
            </a:pPr>
            <a:br>
              <a:rPr lang="en-US" sz="2800" b="1" dirty="0">
                <a:latin typeface="+mj-lt"/>
              </a:rPr>
            </a:br>
            <a:endParaRPr lang="en-US" sz="2800" b="1" dirty="0">
              <a:latin typeface="+mj-lt"/>
            </a:endParaRPr>
          </a:p>
          <a:p>
            <a:r>
              <a:rPr lang="en-US" sz="2400" b="1" dirty="0">
                <a:latin typeface="+mj-lt"/>
              </a:rPr>
              <a:t>Project Title:  </a:t>
            </a:r>
            <a:r>
              <a:rPr lang="en-US" sz="2000" dirty="0">
                <a:latin typeface="+mj-lt"/>
              </a:rPr>
              <a:t>Online Shopping Agent an application for international online shopping and shipping </a:t>
            </a:r>
            <a:endParaRPr lang="en-US" sz="2400" dirty="0">
              <a:latin typeface="+mj-lt"/>
            </a:endParaRPr>
          </a:p>
          <a:p>
            <a:r>
              <a:rPr lang="en-US" sz="2400" b="1" dirty="0">
                <a:latin typeface="+mj-lt"/>
              </a:rPr>
              <a:t>Group: </a:t>
            </a:r>
            <a:r>
              <a:rPr lang="en-US" sz="2400" dirty="0" err="1">
                <a:latin typeface="+mj-lt"/>
              </a:rPr>
              <a:t>Diogo</a:t>
            </a:r>
            <a:r>
              <a:rPr lang="en-US" sz="2400" dirty="0">
                <a:latin typeface="+mj-lt"/>
              </a:rPr>
              <a:t> Fernandes 89221, Martim Neves 88904 &amp; Pedro Alves 88861</a:t>
            </a:r>
            <a:endParaRPr lang="en-US" sz="2400" dirty="0">
              <a:highlight>
                <a:srgbClr val="FFFF00"/>
              </a:highlight>
              <a:latin typeface="+mj-lt"/>
            </a:endParaRPr>
          </a:p>
          <a:p>
            <a:r>
              <a:rPr lang="en-US" sz="2400" b="1" dirty="0">
                <a:latin typeface="+mj-lt"/>
              </a:rPr>
              <a:t>Lab Class: </a:t>
            </a:r>
            <a:r>
              <a:rPr lang="en-US" sz="2400" dirty="0">
                <a:latin typeface="+mj-lt"/>
              </a:rPr>
              <a:t>P1</a:t>
            </a:r>
            <a:br>
              <a:rPr lang="en-US" sz="2400" dirty="0">
                <a:latin typeface="+mj-lt"/>
              </a:rPr>
            </a:br>
            <a:endParaRPr lang="en-US" sz="2400" dirty="0">
              <a:latin typeface="+mj-lt"/>
            </a:endParaRPr>
          </a:p>
          <a:p>
            <a:endParaRPr lang="en-US" sz="28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2"/>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2757485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10</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4093428"/>
          </a:xfrm>
          <a:prstGeom prst="rect">
            <a:avLst/>
          </a:prstGeom>
          <a:noFill/>
        </p:spPr>
        <p:txBody>
          <a:bodyPr wrap="square" rtlCol="0">
            <a:spAutoFit/>
          </a:bodyPr>
          <a:lstStyle/>
          <a:p>
            <a:pPr lvl="1"/>
            <a:r>
              <a:rPr lang="pt-PT" sz="2000" dirty="0">
                <a:latin typeface="+mj-lt"/>
              </a:rPr>
              <a:t>To </a:t>
            </a:r>
            <a:r>
              <a:rPr lang="pt-PT" sz="2000" dirty="0" err="1">
                <a:latin typeface="+mj-lt"/>
              </a:rPr>
              <a:t>test</a:t>
            </a:r>
            <a:r>
              <a:rPr lang="pt-PT" sz="2000" dirty="0">
                <a:latin typeface="+mj-lt"/>
              </a:rPr>
              <a:t> </a:t>
            </a:r>
            <a:r>
              <a:rPr lang="pt-PT" sz="2000" dirty="0" err="1">
                <a:latin typeface="+mj-lt"/>
              </a:rPr>
              <a:t>our</a:t>
            </a:r>
            <a:r>
              <a:rPr lang="pt-PT" sz="2000" dirty="0">
                <a:latin typeface="+mj-lt"/>
              </a:rPr>
              <a:t> </a:t>
            </a:r>
            <a:r>
              <a:rPr lang="pt-PT" sz="2000" dirty="0" err="1">
                <a:latin typeface="+mj-lt"/>
              </a:rPr>
              <a:t>prototype</a:t>
            </a:r>
            <a:r>
              <a:rPr lang="pt-PT" sz="2000" dirty="0">
                <a:latin typeface="+mj-lt"/>
              </a:rPr>
              <a:t> </a:t>
            </a:r>
            <a:r>
              <a:rPr lang="pt-PT" sz="2000" dirty="0" err="1">
                <a:latin typeface="+mj-lt"/>
              </a:rPr>
              <a:t>we</a:t>
            </a:r>
            <a:r>
              <a:rPr lang="pt-PT" sz="2000" dirty="0">
                <a:latin typeface="+mj-lt"/>
              </a:rPr>
              <a:t> </a:t>
            </a:r>
            <a:r>
              <a:rPr lang="pt-PT" sz="2000" dirty="0" err="1">
                <a:latin typeface="+mj-lt"/>
              </a:rPr>
              <a:t>asked</a:t>
            </a:r>
            <a:r>
              <a:rPr lang="pt-PT" sz="2000" dirty="0">
                <a:latin typeface="+mj-lt"/>
              </a:rPr>
              <a:t> </a:t>
            </a:r>
            <a:r>
              <a:rPr lang="pt-PT" sz="2000" dirty="0" err="1">
                <a:latin typeface="+mj-lt"/>
              </a:rPr>
              <a:t>five</a:t>
            </a:r>
            <a:r>
              <a:rPr lang="pt-PT" sz="2000" dirty="0">
                <a:latin typeface="+mj-lt"/>
              </a:rPr>
              <a:t> </a:t>
            </a:r>
            <a:r>
              <a:rPr lang="pt-PT" sz="2000" dirty="0" err="1">
                <a:latin typeface="+mj-lt"/>
              </a:rPr>
              <a:t>people</a:t>
            </a:r>
            <a:r>
              <a:rPr lang="pt-PT" sz="2000" dirty="0">
                <a:latin typeface="+mj-lt"/>
              </a:rPr>
              <a:t> to use </a:t>
            </a:r>
            <a:r>
              <a:rPr lang="pt-PT" sz="2000" dirty="0" err="1">
                <a:latin typeface="+mj-lt"/>
              </a:rPr>
              <a:t>it</a:t>
            </a:r>
            <a:r>
              <a:rPr lang="pt-PT" sz="2000" dirty="0">
                <a:latin typeface="+mj-lt"/>
              </a:rPr>
              <a:t> </a:t>
            </a:r>
            <a:r>
              <a:rPr lang="pt-PT" sz="2000" dirty="0" err="1">
                <a:latin typeface="+mj-lt"/>
              </a:rPr>
              <a:t>and</a:t>
            </a:r>
            <a:r>
              <a:rPr lang="pt-PT" sz="2000" dirty="0">
                <a:latin typeface="+mj-lt"/>
              </a:rPr>
              <a:t> </a:t>
            </a:r>
            <a:r>
              <a:rPr lang="pt-PT" sz="2000" dirty="0" err="1">
                <a:latin typeface="+mj-lt"/>
              </a:rPr>
              <a:t>try</a:t>
            </a:r>
            <a:r>
              <a:rPr lang="pt-PT" sz="2000" dirty="0">
                <a:latin typeface="+mj-lt"/>
              </a:rPr>
              <a:t> to </a:t>
            </a:r>
            <a:r>
              <a:rPr lang="pt-PT" sz="2000" dirty="0" err="1">
                <a:latin typeface="+mj-lt"/>
              </a:rPr>
              <a:t>perform</a:t>
            </a:r>
            <a:r>
              <a:rPr lang="pt-PT" sz="2000" dirty="0">
                <a:latin typeface="+mj-lt"/>
              </a:rPr>
              <a:t> </a:t>
            </a:r>
            <a:r>
              <a:rPr lang="pt-PT" sz="2000" dirty="0" err="1">
                <a:latin typeface="+mj-lt"/>
              </a:rPr>
              <a:t>the</a:t>
            </a:r>
            <a:endParaRPr lang="pt-PT" sz="2000" dirty="0">
              <a:latin typeface="+mj-lt"/>
            </a:endParaRPr>
          </a:p>
          <a:p>
            <a:pPr lvl="1"/>
            <a:r>
              <a:rPr lang="pt-PT" sz="2000" dirty="0" err="1">
                <a:latin typeface="+mj-lt"/>
              </a:rPr>
              <a:t>tasks</a:t>
            </a:r>
            <a:r>
              <a:rPr lang="pt-PT" sz="2000" dirty="0">
                <a:latin typeface="+mj-lt"/>
              </a:rPr>
              <a:t> </a:t>
            </a:r>
            <a:r>
              <a:rPr lang="pt-PT" sz="2000" dirty="0" err="1">
                <a:latin typeface="+mj-lt"/>
              </a:rPr>
              <a:t>we</a:t>
            </a:r>
            <a:r>
              <a:rPr lang="pt-PT" sz="2000" dirty="0">
                <a:latin typeface="+mj-lt"/>
              </a:rPr>
              <a:t> set </a:t>
            </a:r>
            <a:r>
              <a:rPr lang="pt-PT" sz="2000" dirty="0" err="1">
                <a:latin typeface="+mj-lt"/>
              </a:rPr>
              <a:t>previously</a:t>
            </a:r>
            <a:r>
              <a:rPr lang="pt-PT" sz="2000" dirty="0">
                <a:latin typeface="+mj-lt"/>
              </a:rPr>
              <a:t>. </a:t>
            </a:r>
            <a:r>
              <a:rPr lang="pt-PT" sz="2000" dirty="0" err="1">
                <a:latin typeface="+mj-lt"/>
              </a:rPr>
              <a:t>We</a:t>
            </a:r>
            <a:r>
              <a:rPr lang="pt-PT" sz="2000" dirty="0">
                <a:latin typeface="+mj-lt"/>
              </a:rPr>
              <a:t> </a:t>
            </a:r>
            <a:r>
              <a:rPr lang="pt-PT" sz="2000" dirty="0" err="1">
                <a:latin typeface="+mj-lt"/>
              </a:rPr>
              <a:t>used</a:t>
            </a:r>
            <a:r>
              <a:rPr lang="pt-PT" sz="2000" dirty="0">
                <a:latin typeface="+mj-lt"/>
              </a:rPr>
              <a:t> </a:t>
            </a:r>
            <a:r>
              <a:rPr lang="pt-PT" sz="2000" dirty="0" err="1">
                <a:latin typeface="+mj-lt"/>
              </a:rPr>
              <a:t>family</a:t>
            </a:r>
            <a:r>
              <a:rPr lang="pt-PT" sz="2000" dirty="0">
                <a:latin typeface="+mj-lt"/>
              </a:rPr>
              <a:t> </a:t>
            </a:r>
            <a:r>
              <a:rPr lang="pt-PT" sz="2000" dirty="0" err="1">
                <a:latin typeface="+mj-lt"/>
              </a:rPr>
              <a:t>members</a:t>
            </a:r>
            <a:r>
              <a:rPr lang="pt-PT" sz="2000" dirty="0">
                <a:latin typeface="+mj-lt"/>
              </a:rPr>
              <a:t> </a:t>
            </a:r>
            <a:r>
              <a:rPr lang="pt-PT" sz="2000" dirty="0" err="1">
                <a:latin typeface="+mj-lt"/>
              </a:rPr>
              <a:t>from</a:t>
            </a:r>
            <a:r>
              <a:rPr lang="pt-PT" sz="2000" dirty="0">
                <a:latin typeface="+mj-lt"/>
              </a:rPr>
              <a:t> </a:t>
            </a:r>
            <a:r>
              <a:rPr lang="pt-PT" sz="2000" dirty="0" err="1">
                <a:latin typeface="+mj-lt"/>
              </a:rPr>
              <a:t>different</a:t>
            </a:r>
            <a:r>
              <a:rPr lang="pt-PT" sz="2000" dirty="0">
                <a:latin typeface="+mj-lt"/>
              </a:rPr>
              <a:t> age </a:t>
            </a:r>
            <a:r>
              <a:rPr lang="pt-PT" sz="2000" dirty="0" err="1">
                <a:latin typeface="+mj-lt"/>
              </a:rPr>
              <a:t>groups</a:t>
            </a:r>
            <a:endParaRPr lang="pt-PT" sz="2000" dirty="0">
              <a:latin typeface="+mj-lt"/>
            </a:endParaRPr>
          </a:p>
          <a:p>
            <a:pPr lvl="1"/>
            <a:r>
              <a:rPr lang="pt-PT" sz="2000" dirty="0">
                <a:latin typeface="+mj-lt"/>
              </a:rPr>
              <a:t>in </a:t>
            </a:r>
            <a:r>
              <a:rPr lang="pt-PT" sz="2000" dirty="0" err="1">
                <a:latin typeface="+mj-lt"/>
              </a:rPr>
              <a:t>order</a:t>
            </a:r>
            <a:r>
              <a:rPr lang="pt-PT" sz="2000" dirty="0">
                <a:latin typeface="+mj-lt"/>
              </a:rPr>
              <a:t> to </a:t>
            </a:r>
            <a:r>
              <a:rPr lang="pt-PT" sz="2000" dirty="0" err="1">
                <a:latin typeface="+mj-lt"/>
              </a:rPr>
              <a:t>have</a:t>
            </a:r>
            <a:r>
              <a:rPr lang="pt-PT" sz="2000" dirty="0">
                <a:latin typeface="+mj-lt"/>
              </a:rPr>
              <a:t> a more </a:t>
            </a:r>
            <a:r>
              <a:rPr lang="pt-PT" sz="2000" dirty="0" err="1">
                <a:latin typeface="+mj-lt"/>
              </a:rPr>
              <a:t>differentiated</a:t>
            </a:r>
            <a:r>
              <a:rPr lang="pt-PT" sz="2000" dirty="0">
                <a:latin typeface="+mj-lt"/>
              </a:rPr>
              <a:t> </a:t>
            </a:r>
            <a:r>
              <a:rPr lang="pt-PT" sz="2000" dirty="0" err="1">
                <a:latin typeface="+mj-lt"/>
              </a:rPr>
              <a:t>and</a:t>
            </a:r>
            <a:r>
              <a:rPr lang="pt-PT" sz="2000" dirty="0">
                <a:latin typeface="+mj-lt"/>
              </a:rPr>
              <a:t> </a:t>
            </a:r>
            <a:r>
              <a:rPr lang="pt-PT" sz="2000" dirty="0" err="1">
                <a:latin typeface="+mj-lt"/>
              </a:rPr>
              <a:t>reliable</a:t>
            </a:r>
            <a:r>
              <a:rPr lang="pt-PT" sz="2000" dirty="0">
                <a:latin typeface="+mj-lt"/>
              </a:rPr>
              <a:t> feedback.</a:t>
            </a:r>
          </a:p>
          <a:p>
            <a:pPr lvl="1"/>
            <a:r>
              <a:rPr lang="pt-PT" sz="2000" dirty="0">
                <a:latin typeface="+mj-lt"/>
              </a:rPr>
              <a:t>As </a:t>
            </a:r>
            <a:r>
              <a:rPr lang="pt-PT" sz="2000" dirty="0" err="1">
                <a:latin typeface="+mj-lt"/>
              </a:rPr>
              <a:t>we</a:t>
            </a:r>
            <a:r>
              <a:rPr lang="pt-PT" sz="2000" dirty="0">
                <a:latin typeface="+mj-lt"/>
              </a:rPr>
              <a:t> </a:t>
            </a:r>
            <a:r>
              <a:rPr lang="pt-PT" sz="2000" dirty="0" err="1">
                <a:latin typeface="+mj-lt"/>
              </a:rPr>
              <a:t>were</a:t>
            </a:r>
            <a:r>
              <a:rPr lang="pt-PT" sz="2000" dirty="0">
                <a:latin typeface="+mj-lt"/>
              </a:rPr>
              <a:t> </a:t>
            </a:r>
            <a:r>
              <a:rPr lang="pt-PT" sz="2000" dirty="0" err="1">
                <a:latin typeface="+mj-lt"/>
              </a:rPr>
              <a:t>expecting</a:t>
            </a:r>
            <a:r>
              <a:rPr lang="pt-PT" sz="2000" dirty="0">
                <a:latin typeface="+mj-lt"/>
              </a:rPr>
              <a:t>, </a:t>
            </a:r>
            <a:r>
              <a:rPr lang="pt-PT" sz="2000" dirty="0" err="1">
                <a:latin typeface="+mj-lt"/>
              </a:rPr>
              <a:t>the</a:t>
            </a:r>
            <a:r>
              <a:rPr lang="pt-PT" sz="2000" dirty="0">
                <a:latin typeface="+mj-lt"/>
              </a:rPr>
              <a:t> </a:t>
            </a:r>
            <a:r>
              <a:rPr lang="pt-PT" sz="2000" dirty="0" err="1">
                <a:latin typeface="+mj-lt"/>
              </a:rPr>
              <a:t>eldest</a:t>
            </a:r>
            <a:r>
              <a:rPr lang="pt-PT" sz="2000" dirty="0">
                <a:latin typeface="+mj-lt"/>
              </a:rPr>
              <a:t> </a:t>
            </a:r>
            <a:r>
              <a:rPr lang="pt-PT" sz="2000" dirty="0" err="1">
                <a:latin typeface="+mj-lt"/>
              </a:rPr>
              <a:t>were</a:t>
            </a:r>
            <a:r>
              <a:rPr lang="pt-PT" sz="2000" dirty="0">
                <a:latin typeface="+mj-lt"/>
              </a:rPr>
              <a:t> </a:t>
            </a:r>
            <a:r>
              <a:rPr lang="pt-PT" sz="2000" dirty="0" err="1">
                <a:latin typeface="+mj-lt"/>
              </a:rPr>
              <a:t>the</a:t>
            </a:r>
            <a:r>
              <a:rPr lang="pt-PT" sz="2000" dirty="0">
                <a:latin typeface="+mj-lt"/>
              </a:rPr>
              <a:t> </a:t>
            </a:r>
            <a:r>
              <a:rPr lang="pt-PT" sz="2000" dirty="0" err="1">
                <a:latin typeface="+mj-lt"/>
              </a:rPr>
              <a:t>ones</a:t>
            </a:r>
            <a:r>
              <a:rPr lang="pt-PT" sz="2000" dirty="0">
                <a:latin typeface="+mj-lt"/>
              </a:rPr>
              <a:t> </a:t>
            </a:r>
            <a:r>
              <a:rPr lang="pt-PT" sz="2000" dirty="0" err="1">
                <a:latin typeface="+mj-lt"/>
              </a:rPr>
              <a:t>with</a:t>
            </a:r>
            <a:r>
              <a:rPr lang="pt-PT" sz="2000" dirty="0">
                <a:latin typeface="+mj-lt"/>
              </a:rPr>
              <a:t> more </a:t>
            </a:r>
            <a:r>
              <a:rPr lang="pt-PT" sz="2000" dirty="0" err="1">
                <a:latin typeface="+mj-lt"/>
              </a:rPr>
              <a:t>difficulties</a:t>
            </a:r>
            <a:r>
              <a:rPr lang="pt-PT" sz="2000" dirty="0">
                <a:latin typeface="+mj-lt"/>
              </a:rPr>
              <a:t> </a:t>
            </a:r>
            <a:r>
              <a:rPr lang="pt-PT" sz="2000" dirty="0" err="1">
                <a:latin typeface="+mj-lt"/>
              </a:rPr>
              <a:t>but</a:t>
            </a:r>
            <a:r>
              <a:rPr lang="pt-PT" sz="2000" dirty="0">
                <a:latin typeface="+mj-lt"/>
              </a:rPr>
              <a:t> </a:t>
            </a:r>
          </a:p>
          <a:p>
            <a:pPr lvl="1"/>
            <a:r>
              <a:rPr lang="pt-PT" sz="2000" dirty="0" err="1">
                <a:latin typeface="+mj-lt"/>
              </a:rPr>
              <a:t>still</a:t>
            </a:r>
            <a:r>
              <a:rPr lang="pt-PT" sz="2000" dirty="0">
                <a:latin typeface="+mj-lt"/>
              </a:rPr>
              <a:t> </a:t>
            </a:r>
            <a:r>
              <a:rPr lang="pt-PT" sz="2000" dirty="0" err="1">
                <a:latin typeface="+mj-lt"/>
              </a:rPr>
              <a:t>managed</a:t>
            </a:r>
            <a:r>
              <a:rPr lang="pt-PT" sz="2000" dirty="0">
                <a:latin typeface="+mj-lt"/>
              </a:rPr>
              <a:t> to </a:t>
            </a:r>
            <a:r>
              <a:rPr lang="pt-PT" sz="2000" dirty="0" err="1">
                <a:latin typeface="+mj-lt"/>
              </a:rPr>
              <a:t>perform</a:t>
            </a:r>
            <a:r>
              <a:rPr lang="pt-PT" sz="2000" dirty="0">
                <a:latin typeface="+mj-lt"/>
              </a:rPr>
              <a:t> </a:t>
            </a:r>
            <a:r>
              <a:rPr lang="pt-PT" sz="2000" dirty="0" err="1">
                <a:latin typeface="+mj-lt"/>
              </a:rPr>
              <a:t>the</a:t>
            </a:r>
            <a:r>
              <a:rPr lang="pt-PT" sz="2000" dirty="0">
                <a:latin typeface="+mj-lt"/>
              </a:rPr>
              <a:t> </a:t>
            </a:r>
            <a:r>
              <a:rPr lang="pt-PT" sz="2000" dirty="0" err="1">
                <a:latin typeface="+mj-lt"/>
              </a:rPr>
              <a:t>tasks</a:t>
            </a:r>
            <a:r>
              <a:rPr lang="pt-PT" sz="2000" dirty="0">
                <a:latin typeface="+mj-lt"/>
              </a:rPr>
              <a:t>, as </a:t>
            </a:r>
            <a:r>
              <a:rPr lang="pt-PT" sz="2000" dirty="0" err="1">
                <a:latin typeface="+mj-lt"/>
              </a:rPr>
              <a:t>the</a:t>
            </a:r>
            <a:r>
              <a:rPr lang="pt-PT" sz="2000" dirty="0">
                <a:latin typeface="+mj-lt"/>
              </a:rPr>
              <a:t> </a:t>
            </a:r>
            <a:r>
              <a:rPr lang="pt-PT" sz="2000" dirty="0" err="1">
                <a:latin typeface="+mj-lt"/>
              </a:rPr>
              <a:t>prototype</a:t>
            </a:r>
            <a:r>
              <a:rPr lang="pt-PT" sz="2000" dirty="0">
                <a:latin typeface="+mj-lt"/>
              </a:rPr>
              <a:t> </a:t>
            </a:r>
            <a:r>
              <a:rPr lang="pt-PT" sz="2000" dirty="0" err="1">
                <a:latin typeface="+mj-lt"/>
              </a:rPr>
              <a:t>is</a:t>
            </a:r>
            <a:r>
              <a:rPr lang="pt-PT" sz="2000" dirty="0">
                <a:latin typeface="+mj-lt"/>
              </a:rPr>
              <a:t> </a:t>
            </a:r>
            <a:r>
              <a:rPr lang="pt-PT" sz="2000" dirty="0" err="1">
                <a:latin typeface="+mj-lt"/>
              </a:rPr>
              <a:t>fairly</a:t>
            </a:r>
            <a:r>
              <a:rPr lang="pt-PT" sz="2000" dirty="0">
                <a:latin typeface="+mj-lt"/>
              </a:rPr>
              <a:t> </a:t>
            </a:r>
            <a:r>
              <a:rPr lang="pt-PT" sz="2000" dirty="0" err="1">
                <a:latin typeface="+mj-lt"/>
              </a:rPr>
              <a:t>easy</a:t>
            </a:r>
            <a:r>
              <a:rPr lang="pt-PT" sz="2000" dirty="0">
                <a:latin typeface="+mj-lt"/>
              </a:rPr>
              <a:t> to use </a:t>
            </a:r>
            <a:r>
              <a:rPr lang="pt-PT" sz="2000" dirty="0" err="1">
                <a:latin typeface="+mj-lt"/>
              </a:rPr>
              <a:t>and</a:t>
            </a:r>
            <a:r>
              <a:rPr lang="pt-PT" sz="2000" dirty="0">
                <a:latin typeface="+mj-lt"/>
              </a:rPr>
              <a:t> </a:t>
            </a:r>
          </a:p>
          <a:p>
            <a:pPr lvl="1"/>
            <a:r>
              <a:rPr lang="pt-PT" sz="2000" dirty="0" err="1">
                <a:latin typeface="+mj-lt"/>
              </a:rPr>
              <a:t>comprehend</a:t>
            </a:r>
            <a:r>
              <a:rPr lang="pt-PT" sz="2000" dirty="0">
                <a:latin typeface="+mj-lt"/>
              </a:rPr>
              <a:t>. </a:t>
            </a:r>
          </a:p>
          <a:p>
            <a:pPr lvl="1"/>
            <a:endParaRPr lang="en-US" sz="2000" dirty="0">
              <a:latin typeface="+mj-lt"/>
            </a:endParaRPr>
          </a:p>
          <a:p>
            <a:pPr marL="285750" indent="-285750">
              <a:buFont typeface="Arial" panose="020B0604020202020204" pitchFamily="34" charset="0"/>
              <a:buChar char="•"/>
            </a:pPr>
            <a:r>
              <a:rPr lang="en-US" sz="2000" dirty="0">
                <a:latin typeface="+mj-lt"/>
              </a:rPr>
              <a:t>Main results</a:t>
            </a:r>
          </a:p>
          <a:p>
            <a:pPr marL="800100" lvl="1" indent="-342900">
              <a:buFont typeface="Wingdings" pitchFamily="2" charset="2"/>
              <a:buChar char="§"/>
            </a:pPr>
            <a:r>
              <a:rPr lang="en-US" sz="2000" dirty="0">
                <a:latin typeface="+mj-lt"/>
              </a:rPr>
              <a:t>After looking at the user evaluation we decided that our prototype was simple and intuitive, therefore not needing any substantial change.</a:t>
            </a:r>
          </a:p>
          <a:p>
            <a:pPr lvl="1"/>
            <a:endParaRPr lang="pt-PT" sz="2000" dirty="0">
              <a:latin typeface="+mj-lt"/>
            </a:endParaRPr>
          </a:p>
          <a:p>
            <a:pPr lvl="1"/>
            <a:r>
              <a:rPr lang="pt-PT" sz="2000" b="1" dirty="0">
                <a:latin typeface="+mj-lt"/>
              </a:rPr>
              <a:t>END OF 1st DEVELOPMENT CYCLE!</a:t>
            </a:r>
          </a:p>
          <a:p>
            <a:pPr lvl="1"/>
            <a:endParaRPr lang="en-US" sz="2000" dirty="0"/>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LFP 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392537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6168496" cy="3785652"/>
          </a:xfrm>
          <a:prstGeom prst="rect">
            <a:avLst/>
          </a:prstGeom>
          <a:noFill/>
        </p:spPr>
        <p:txBody>
          <a:bodyPr wrap="square" rtlCol="0">
            <a:spAutoFit/>
          </a:bodyPr>
          <a:lstStyle/>
          <a:p>
            <a:r>
              <a:rPr lang="en-US" sz="2000" dirty="0">
                <a:latin typeface="+mj-lt"/>
              </a:rPr>
              <a:t>To develop our functional prototype we used the Visual</a:t>
            </a:r>
          </a:p>
          <a:p>
            <a:pPr algn="just"/>
            <a:r>
              <a:rPr lang="en-US" sz="2000" dirty="0">
                <a:effectLst/>
                <a:latin typeface="+mj-lt"/>
              </a:rPr>
              <a:t>Studio IDE and the hardware used for the development </a:t>
            </a:r>
            <a:r>
              <a:rPr lang="en-US" sz="2000" dirty="0">
                <a:latin typeface="+mj-lt"/>
              </a:rPr>
              <a:t>was our laptops.</a:t>
            </a:r>
          </a:p>
          <a:p>
            <a:pPr algn="just"/>
            <a:r>
              <a:rPr lang="en-US" sz="2000" dirty="0">
                <a:latin typeface="+mj-lt"/>
              </a:rPr>
              <a:t>We used the language C# and WPF. For the database we used SQL. </a:t>
            </a:r>
          </a:p>
          <a:p>
            <a:r>
              <a:rPr lang="en-US" sz="2000" dirty="0">
                <a:effectLst/>
                <a:latin typeface="+mj-lt"/>
              </a:rPr>
              <a:t>As to the libraries used, we only used the </a:t>
            </a:r>
            <a:r>
              <a:rPr lang="en-US" sz="2000" dirty="0">
                <a:latin typeface="+mj-lt"/>
              </a:rPr>
              <a:t>System library.</a:t>
            </a:r>
          </a:p>
          <a:p>
            <a:r>
              <a:rPr lang="en-US" sz="2000" dirty="0">
                <a:effectLst/>
                <a:latin typeface="+mj-lt"/>
              </a:rPr>
              <a:t>Since this project was devel</a:t>
            </a:r>
            <a:r>
              <a:rPr lang="en-US" sz="2000" dirty="0">
                <a:latin typeface="+mj-lt"/>
              </a:rPr>
              <a:t>oped in parallel with the project from the Database course, it is necessary to be connected to the UA network (through a VPN, for example) in order to execute the code.</a:t>
            </a: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Platform Used for the Functional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30082" y="795974"/>
            <a:ext cx="1745371" cy="16528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4842" y="3789382"/>
            <a:ext cx="2990001" cy="16793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descr="4 informações importantes sobre o SQL Azure - DB4Beginners - O ...">
            <a:extLst>
              <a:ext uri="{FF2B5EF4-FFF2-40B4-BE49-F238E27FC236}">
                <a16:creationId xmlns:a16="http://schemas.microsoft.com/office/drawing/2014/main" id="{144DE601-AB3B-4381-9A8D-B2BAFF5F75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424" y="1478079"/>
            <a:ext cx="2143125" cy="21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08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707886"/>
          </a:xfrm>
          <a:prstGeom prst="rect">
            <a:avLst/>
          </a:prstGeom>
          <a:noFill/>
        </p:spPr>
        <p:txBody>
          <a:bodyPr wrap="square" rtlCol="0">
            <a:spAutoFit/>
          </a:bodyPr>
          <a:lstStyle/>
          <a:p>
            <a:pPr lvl="1"/>
            <a:endParaRPr lang="en-US" sz="2000" dirty="0"/>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graphicFrame>
        <p:nvGraphicFramePr>
          <p:cNvPr id="3" name="Tabela 2">
            <a:extLst>
              <a:ext uri="{FF2B5EF4-FFF2-40B4-BE49-F238E27FC236}">
                <a16:creationId xmlns:a16="http://schemas.microsoft.com/office/drawing/2014/main" id="{3B8332A9-2000-47F3-8F4C-8014BFBCFE2D}"/>
              </a:ext>
            </a:extLst>
          </p:cNvPr>
          <p:cNvGraphicFramePr>
            <a:graphicFrameLocks noGrp="1"/>
          </p:cNvGraphicFramePr>
          <p:nvPr>
            <p:extLst>
              <p:ext uri="{D42A27DB-BD31-4B8C-83A1-F6EECF244321}">
                <p14:modId xmlns:p14="http://schemas.microsoft.com/office/powerpoint/2010/main" val="3974794684"/>
              </p:ext>
            </p:extLst>
          </p:nvPr>
        </p:nvGraphicFramePr>
        <p:xfrm>
          <a:off x="1097693" y="1858543"/>
          <a:ext cx="6658610" cy="3212465"/>
        </p:xfrm>
        <a:graphic>
          <a:graphicData uri="http://schemas.openxmlformats.org/drawingml/2006/table">
            <a:tbl>
              <a:tblPr firstRow="1" firstCol="1" bandRow="1">
                <a:tableStyleId>{5C22544A-7EE6-4342-B048-85BDC9FD1C3A}</a:tableStyleId>
              </a:tblPr>
              <a:tblGrid>
                <a:gridCol w="2000250">
                  <a:extLst>
                    <a:ext uri="{9D8B030D-6E8A-4147-A177-3AD203B41FA5}">
                      <a16:colId xmlns:a16="http://schemas.microsoft.com/office/drawing/2014/main" val="1378669146"/>
                    </a:ext>
                  </a:extLst>
                </a:gridCol>
                <a:gridCol w="855980">
                  <a:extLst>
                    <a:ext uri="{9D8B030D-6E8A-4147-A177-3AD203B41FA5}">
                      <a16:colId xmlns:a16="http://schemas.microsoft.com/office/drawing/2014/main" val="336935566"/>
                    </a:ext>
                  </a:extLst>
                </a:gridCol>
                <a:gridCol w="950595">
                  <a:extLst>
                    <a:ext uri="{9D8B030D-6E8A-4147-A177-3AD203B41FA5}">
                      <a16:colId xmlns:a16="http://schemas.microsoft.com/office/drawing/2014/main" val="3258284522"/>
                    </a:ext>
                  </a:extLst>
                </a:gridCol>
                <a:gridCol w="950595">
                  <a:extLst>
                    <a:ext uri="{9D8B030D-6E8A-4147-A177-3AD203B41FA5}">
                      <a16:colId xmlns:a16="http://schemas.microsoft.com/office/drawing/2014/main" val="4144890003"/>
                    </a:ext>
                  </a:extLst>
                </a:gridCol>
                <a:gridCol w="950595">
                  <a:extLst>
                    <a:ext uri="{9D8B030D-6E8A-4147-A177-3AD203B41FA5}">
                      <a16:colId xmlns:a16="http://schemas.microsoft.com/office/drawing/2014/main" val="1208936215"/>
                    </a:ext>
                  </a:extLst>
                </a:gridCol>
                <a:gridCol w="950595">
                  <a:extLst>
                    <a:ext uri="{9D8B030D-6E8A-4147-A177-3AD203B41FA5}">
                      <a16:colId xmlns:a16="http://schemas.microsoft.com/office/drawing/2014/main" val="1892771418"/>
                    </a:ext>
                  </a:extLst>
                </a:gridCol>
              </a:tblGrid>
              <a:tr h="323215">
                <a:tc>
                  <a:txBody>
                    <a:bodyPr/>
                    <a:lstStyle/>
                    <a:p>
                      <a:pPr algn="ctr">
                        <a:lnSpc>
                          <a:spcPct val="107000"/>
                        </a:lnSpc>
                        <a:spcAft>
                          <a:spcPts val="0"/>
                        </a:spcAft>
                      </a:pPr>
                      <a:r>
                        <a:rPr lang="pt-PT" sz="2000" dirty="0">
                          <a:effectLst/>
                        </a:rPr>
                        <a:t>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1400">
                          <a:effectLst/>
                        </a:rPr>
                        <a:t>1</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1400">
                          <a:effectLst/>
                        </a:rPr>
                        <a:t>2</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1400">
                          <a:effectLst/>
                        </a:rPr>
                        <a:t>3</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1400">
                          <a:effectLst/>
                        </a:rPr>
                        <a:t>4</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1400">
                          <a:effectLst/>
                        </a:rPr>
                        <a:t>5</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854885057"/>
                  </a:ext>
                </a:extLst>
              </a:tr>
              <a:tr h="323215">
                <a:tc>
                  <a:txBody>
                    <a:bodyPr/>
                    <a:lstStyle/>
                    <a:p>
                      <a:pPr algn="ctr">
                        <a:lnSpc>
                          <a:spcPct val="107000"/>
                        </a:lnSpc>
                        <a:spcAft>
                          <a:spcPts val="0"/>
                        </a:spcAft>
                      </a:pPr>
                      <a:r>
                        <a:rPr lang="pt-PT" sz="1400">
                          <a:effectLst/>
                        </a:rPr>
                        <a:t>Log In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2000">
                          <a:effectLst/>
                        </a:rPr>
                        <a:t>X</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pt-PT"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093100898"/>
                  </a:ext>
                </a:extLst>
              </a:tr>
              <a:tr h="466090">
                <a:tc>
                  <a:txBody>
                    <a:bodyPr/>
                    <a:lstStyle/>
                    <a:p>
                      <a:pPr algn="ctr">
                        <a:lnSpc>
                          <a:spcPct val="107000"/>
                        </a:lnSpc>
                        <a:spcAft>
                          <a:spcPts val="0"/>
                        </a:spcAft>
                      </a:pPr>
                      <a:r>
                        <a:rPr lang="en-US" sz="1400">
                          <a:effectLst/>
                        </a:rPr>
                        <a:t>Add a product to the cart and purchase it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dirty="0">
                          <a:effectLst/>
                        </a:rPr>
                        <a:t>X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dirty="0">
                          <a:effectLst/>
                        </a:rPr>
                        <a:t>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84316918"/>
                  </a:ext>
                </a:extLst>
              </a:tr>
              <a:tr h="540385">
                <a:tc>
                  <a:txBody>
                    <a:bodyPr/>
                    <a:lstStyle/>
                    <a:p>
                      <a:pPr algn="ctr">
                        <a:lnSpc>
                          <a:spcPct val="107000"/>
                        </a:lnSpc>
                        <a:spcAft>
                          <a:spcPts val="0"/>
                        </a:spcAft>
                      </a:pPr>
                      <a:r>
                        <a:rPr lang="en-US" sz="1400">
                          <a:effectLst/>
                        </a:rPr>
                        <a:t>Remove a product from the cart</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dirty="0">
                          <a:effectLst/>
                        </a:rPr>
                        <a:t>X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50833015"/>
                  </a:ext>
                </a:extLst>
              </a:tr>
              <a:tr h="323215">
                <a:tc>
                  <a:txBody>
                    <a:bodyPr/>
                    <a:lstStyle/>
                    <a:p>
                      <a:pPr algn="ctr">
                        <a:lnSpc>
                          <a:spcPct val="107000"/>
                        </a:lnSpc>
                        <a:spcAft>
                          <a:spcPts val="0"/>
                        </a:spcAft>
                      </a:pPr>
                      <a:r>
                        <a:rPr lang="pt-PT" sz="1400">
                          <a:effectLst/>
                        </a:rPr>
                        <a:t>View all stored products</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X</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53268262"/>
                  </a:ext>
                </a:extLst>
              </a:tr>
              <a:tr h="456565">
                <a:tc>
                  <a:txBody>
                    <a:bodyPr/>
                    <a:lstStyle/>
                    <a:p>
                      <a:pPr algn="ctr">
                        <a:lnSpc>
                          <a:spcPct val="107000"/>
                        </a:lnSpc>
                        <a:spcAft>
                          <a:spcPts val="0"/>
                        </a:spcAft>
                      </a:pPr>
                      <a:r>
                        <a:rPr lang="en-US" sz="1400">
                          <a:effectLst/>
                        </a:rPr>
                        <a:t>Choose and create a shipping order</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X</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dirty="0">
                          <a:effectLst/>
                        </a:rPr>
                        <a:t>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78771779"/>
                  </a:ext>
                </a:extLst>
              </a:tr>
              <a:tr h="456565">
                <a:tc>
                  <a:txBody>
                    <a:bodyPr/>
                    <a:lstStyle/>
                    <a:p>
                      <a:pPr algn="ctr">
                        <a:lnSpc>
                          <a:spcPct val="107000"/>
                        </a:lnSpc>
                        <a:spcAft>
                          <a:spcPts val="0"/>
                        </a:spcAft>
                      </a:pPr>
                      <a:r>
                        <a:rPr lang="pt-PT" sz="1400">
                          <a:effectLst/>
                        </a:rPr>
                        <a:t>View a purchase order</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dirty="0">
                          <a:effectLst/>
                        </a:rPr>
                        <a:t>X</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018344548"/>
                  </a:ext>
                </a:extLst>
              </a:tr>
              <a:tr h="323215">
                <a:tc>
                  <a:txBody>
                    <a:bodyPr/>
                    <a:lstStyle/>
                    <a:p>
                      <a:pPr algn="ctr">
                        <a:lnSpc>
                          <a:spcPct val="107000"/>
                        </a:lnSpc>
                        <a:spcAft>
                          <a:spcPts val="0"/>
                        </a:spcAft>
                      </a:pPr>
                      <a:r>
                        <a:rPr lang="en-US" sz="1400">
                          <a:effectLst/>
                        </a:rPr>
                        <a:t>Change account details</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X</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a:effectLst/>
                        </a:rPr>
                        <a:t> </a:t>
                      </a:r>
                      <a:endParaRPr lang="pt-PT"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07000"/>
                        </a:lnSpc>
                        <a:spcAft>
                          <a:spcPts val="0"/>
                        </a:spcAft>
                      </a:pPr>
                      <a:r>
                        <a:rPr lang="en-US" sz="2000" dirty="0">
                          <a:effectLst/>
                        </a:rPr>
                        <a:t> </a:t>
                      </a:r>
                      <a:endParaRPr lang="pt-PT"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6534901"/>
                  </a:ext>
                </a:extLst>
              </a:tr>
            </a:tbl>
          </a:graphicData>
        </a:graphic>
      </p:graphicFrame>
      <p:sp>
        <p:nvSpPr>
          <p:cNvPr id="2" name="CaixaDeTexto 1">
            <a:extLst>
              <a:ext uri="{FF2B5EF4-FFF2-40B4-BE49-F238E27FC236}">
                <a16:creationId xmlns:a16="http://schemas.microsoft.com/office/drawing/2014/main" id="{029493B1-A528-4D1A-94B6-23EAF9778C55}"/>
              </a:ext>
            </a:extLst>
          </p:cNvPr>
          <p:cNvSpPr txBox="1"/>
          <p:nvPr/>
        </p:nvSpPr>
        <p:spPr>
          <a:xfrm>
            <a:off x="1411550" y="5397623"/>
            <a:ext cx="6072326" cy="338554"/>
          </a:xfrm>
          <a:prstGeom prst="rect">
            <a:avLst/>
          </a:prstGeom>
          <a:noFill/>
        </p:spPr>
        <p:txBody>
          <a:bodyPr wrap="square" rtlCol="0">
            <a:spAutoFit/>
          </a:bodyPr>
          <a:lstStyle/>
          <a:p>
            <a:r>
              <a:rPr lang="en-US" sz="1600" dirty="0"/>
              <a:t>We used a scale from 1 to 5, in which 1 is very easy and 5 is very hard</a:t>
            </a:r>
          </a:p>
        </p:txBody>
      </p:sp>
    </p:spTree>
    <p:extLst>
      <p:ext uri="{BB962C8B-B14F-4D97-AF65-F5344CB8AC3E}">
        <p14:creationId xmlns:p14="http://schemas.microsoft.com/office/powerpoint/2010/main" val="38982804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707886"/>
          </a:xfrm>
          <a:prstGeom prst="rect">
            <a:avLst/>
          </a:prstGeom>
          <a:noFill/>
        </p:spPr>
        <p:txBody>
          <a:bodyPr wrap="square" rtlCol="0">
            <a:spAutoFit/>
          </a:bodyPr>
          <a:lstStyle/>
          <a:p>
            <a:pPr lvl="1"/>
            <a:endParaRPr lang="en-US" sz="2000" dirty="0"/>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 of the Functional Prototype</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13" name="TextBox 7">
            <a:extLst>
              <a:ext uri="{FF2B5EF4-FFF2-40B4-BE49-F238E27FC236}">
                <a16:creationId xmlns:a16="http://schemas.microsoft.com/office/drawing/2014/main" id="{715E0D51-D235-453E-B6B8-2B3EB841048B}"/>
              </a:ext>
            </a:extLst>
          </p:cNvPr>
          <p:cNvSpPr txBox="1"/>
          <p:nvPr/>
        </p:nvSpPr>
        <p:spPr>
          <a:xfrm>
            <a:off x="476518" y="1685454"/>
            <a:ext cx="8142380" cy="3477875"/>
          </a:xfrm>
          <a:prstGeom prst="rect">
            <a:avLst/>
          </a:prstGeom>
          <a:noFill/>
        </p:spPr>
        <p:txBody>
          <a:bodyPr wrap="square" rtlCol="0">
            <a:spAutoFit/>
          </a:bodyPr>
          <a:lstStyle/>
          <a:p>
            <a:r>
              <a:rPr lang="en-US" dirty="0">
                <a:latin typeface="+mj-lt"/>
              </a:rPr>
              <a:t>Due to the situation we find ourselves in, the usability tests were performed on family members with different age groups, so that we were able to assess how people of different ages and experiences interact with our application and what difficulties they have when trying to perform the above tasks.</a:t>
            </a:r>
            <a:endParaRPr lang="pt-PT" dirty="0">
              <a:latin typeface="+mj-lt"/>
            </a:endParaRPr>
          </a:p>
          <a:p>
            <a:r>
              <a:rPr lang="en-US" dirty="0">
                <a:latin typeface="+mj-lt"/>
              </a:rPr>
              <a:t>	To measure the difficulty that the testers felt while performing the given tasks we use a scale from 1 to 5, 1 being very easy and 5 being very hard. As there were more than 10 participants, we took all of the answers and calculated the median to each task and that is what is represented in the table above. As we would expect, the eldest were the ones with most difficulties but still managed to accomplish most of the tasks without help, as our application was designed to be simple and intuitive.</a:t>
            </a:r>
            <a:endParaRPr lang="pt-PT" dirty="0">
              <a:latin typeface="+mj-lt"/>
            </a:endParaRPr>
          </a:p>
          <a:p>
            <a:endParaRPr lang="en-US" sz="2000" dirty="0">
              <a:latin typeface="+mj-lt"/>
            </a:endParaRPr>
          </a:p>
          <a:p>
            <a:pPr marL="742950" lvl="1" indent="-285750">
              <a:buFont typeface="Wingdings" pitchFamily="2" charset="2"/>
              <a:buChar char="§"/>
            </a:pPr>
            <a:endParaRPr lang="en-US" sz="2000" dirty="0">
              <a:latin typeface="+mj-lt"/>
            </a:endParaRPr>
          </a:p>
        </p:txBody>
      </p:sp>
    </p:spTree>
    <p:extLst>
      <p:ext uri="{BB962C8B-B14F-4D97-AF65-F5344CB8AC3E}">
        <p14:creationId xmlns:p14="http://schemas.microsoft.com/office/powerpoint/2010/main" val="12481578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707886"/>
          </a:xfrm>
          <a:prstGeom prst="rect">
            <a:avLst/>
          </a:prstGeom>
          <a:noFill/>
        </p:spPr>
        <p:txBody>
          <a:bodyPr wrap="square" rtlCol="0">
            <a:spAutoFit/>
          </a:bodyPr>
          <a:lstStyle/>
          <a:p>
            <a:pPr lvl="1"/>
            <a:endParaRPr lang="en-US" sz="2000" dirty="0"/>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Changes Made to the Functional Prototype</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2"/>
          <a:srcRect l="18146" r="11589"/>
          <a:stretch/>
        </p:blipFill>
        <p:spPr>
          <a:xfrm>
            <a:off x="8859204" y="1294758"/>
            <a:ext cx="2831356" cy="2681574"/>
          </a:xfrm>
          <a:prstGeom prst="rect">
            <a:avLst/>
          </a:prstGeom>
        </p:spPr>
      </p:pic>
      <p:sp>
        <p:nvSpPr>
          <p:cNvPr id="2" name="Rectângulo 1"/>
          <p:cNvSpPr/>
          <p:nvPr/>
        </p:nvSpPr>
        <p:spPr>
          <a:xfrm>
            <a:off x="476518" y="5474232"/>
            <a:ext cx="4226478" cy="400110"/>
          </a:xfrm>
          <a:prstGeom prst="rect">
            <a:avLst/>
          </a:prstGeom>
        </p:spPr>
        <p:txBody>
          <a:bodyPr wrap="none">
            <a:spAutoFit/>
          </a:bodyPr>
          <a:lstStyle/>
          <a:p>
            <a:pPr lvl="1"/>
            <a:r>
              <a:rPr lang="pt-PT" sz="2000" b="1" dirty="0">
                <a:latin typeface="+mj-lt"/>
              </a:rPr>
              <a:t>END OF 2nd DEVELOPMENT CYCLE!</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13" name="TextBox 7">
            <a:extLst>
              <a:ext uri="{FF2B5EF4-FFF2-40B4-BE49-F238E27FC236}">
                <a16:creationId xmlns:a16="http://schemas.microsoft.com/office/drawing/2014/main" id="{715E0D51-D235-453E-B6B8-2B3EB841048B}"/>
              </a:ext>
            </a:extLst>
          </p:cNvPr>
          <p:cNvSpPr txBox="1"/>
          <p:nvPr/>
        </p:nvSpPr>
        <p:spPr>
          <a:xfrm>
            <a:off x="476518" y="1685454"/>
            <a:ext cx="8142380" cy="2862322"/>
          </a:xfrm>
          <a:prstGeom prst="rect">
            <a:avLst/>
          </a:prstGeom>
          <a:noFill/>
        </p:spPr>
        <p:txBody>
          <a:bodyPr wrap="square" rtlCol="0">
            <a:spAutoFit/>
          </a:bodyPr>
          <a:lstStyle/>
          <a:p>
            <a:endParaRPr lang="en-US" sz="2000" dirty="0">
              <a:latin typeface="+mj-lt"/>
            </a:endParaRPr>
          </a:p>
          <a:p>
            <a:pPr marL="742950" lvl="1" indent="-285750">
              <a:buFont typeface="Wingdings" pitchFamily="2" charset="2"/>
              <a:buChar char="§"/>
            </a:pPr>
            <a:r>
              <a:rPr lang="en-US" sz="2000" dirty="0">
                <a:latin typeface="+mj-lt"/>
              </a:rPr>
              <a:t>We changed the graphical appearance of the tables to make them more pleasing to look at and to make them more intuitive.</a:t>
            </a:r>
          </a:p>
          <a:p>
            <a:pPr marL="742950" lvl="1" indent="-285750">
              <a:buFont typeface="Wingdings" pitchFamily="2" charset="2"/>
              <a:buChar char="§"/>
            </a:pPr>
            <a:r>
              <a:rPr lang="en-US" sz="2000" dirty="0">
                <a:latin typeface="+mj-lt"/>
              </a:rPr>
              <a:t>The input boxes for the user to write the price and the weight of the product didn’t have unities and it made some users confused so we added the unities to each input box.</a:t>
            </a:r>
          </a:p>
          <a:p>
            <a:pPr marL="742950" lvl="1" indent="-285750">
              <a:buFont typeface="Wingdings" pitchFamily="2" charset="2"/>
              <a:buChar char="§"/>
            </a:pPr>
            <a:r>
              <a:rPr lang="en-US" sz="2000" dirty="0">
                <a:latin typeface="+mj-lt"/>
              </a:rPr>
              <a:t>We also added a feature that allows the user to see the combined price of all items as he is choosing the company which is going to deliver the items </a:t>
            </a:r>
            <a:r>
              <a:rPr lang="en-US" sz="2000">
                <a:latin typeface="+mj-lt"/>
              </a:rPr>
              <a:t>to his </a:t>
            </a:r>
            <a:r>
              <a:rPr lang="en-US" sz="2000" dirty="0">
                <a:latin typeface="+mj-lt"/>
              </a:rPr>
              <a:t>house.</a:t>
            </a:r>
          </a:p>
        </p:txBody>
      </p:sp>
    </p:spTree>
    <p:extLst>
      <p:ext uri="{BB962C8B-B14F-4D97-AF65-F5344CB8AC3E}">
        <p14:creationId xmlns:p14="http://schemas.microsoft.com/office/powerpoint/2010/main" val="3280334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2" name="CaixaDeTexto 1">
            <a:extLst>
              <a:ext uri="{FF2B5EF4-FFF2-40B4-BE49-F238E27FC236}">
                <a16:creationId xmlns:a16="http://schemas.microsoft.com/office/drawing/2014/main" id="{1C613511-9B1C-4E7A-9F76-82156AC0EDE2}"/>
              </a:ext>
            </a:extLst>
          </p:cNvPr>
          <p:cNvSpPr txBox="1"/>
          <p:nvPr/>
        </p:nvSpPr>
        <p:spPr>
          <a:xfrm>
            <a:off x="810704" y="1542738"/>
            <a:ext cx="8964891" cy="923330"/>
          </a:xfrm>
          <a:prstGeom prst="rect">
            <a:avLst/>
          </a:prstGeom>
          <a:noFill/>
        </p:spPr>
        <p:txBody>
          <a:bodyPr wrap="square" rtlCol="0">
            <a:spAutoFit/>
          </a:bodyPr>
          <a:lstStyle/>
          <a:p>
            <a:r>
              <a:rPr lang="en-US" b="1" dirty="0">
                <a:latin typeface="+mj-lt"/>
              </a:rPr>
              <a:t>Not implemented:</a:t>
            </a:r>
          </a:p>
          <a:p>
            <a:pPr marL="285750" indent="-285750">
              <a:buFont typeface="Arial" panose="020B0604020202020204" pitchFamily="34" charset="0"/>
              <a:buChar char="•"/>
            </a:pPr>
            <a:r>
              <a:rPr lang="en-US" dirty="0">
                <a:latin typeface="+mj-lt"/>
              </a:rPr>
              <a:t>Signup and Login page, working but not implemented graphically;</a:t>
            </a:r>
          </a:p>
          <a:p>
            <a:pPr marL="285750" indent="-285750">
              <a:buFont typeface="Arial" panose="020B0604020202020204" pitchFamily="34" charset="0"/>
              <a:buChar char="•"/>
            </a:pPr>
            <a:r>
              <a:rPr lang="en-US" dirty="0">
                <a:latin typeface="+mj-lt"/>
              </a:rPr>
              <a:t>Account not working;</a:t>
            </a:r>
          </a:p>
        </p:txBody>
      </p:sp>
      <p:pic>
        <p:nvPicPr>
          <p:cNvPr id="7" name="Imagem 6">
            <a:extLst>
              <a:ext uri="{FF2B5EF4-FFF2-40B4-BE49-F238E27FC236}">
                <a16:creationId xmlns:a16="http://schemas.microsoft.com/office/drawing/2014/main" id="{2D405564-C21D-4A9F-BF58-FCC4EAC16D7A}"/>
              </a:ext>
            </a:extLst>
          </p:cNvPr>
          <p:cNvPicPr>
            <a:picLocks noChangeAspect="1"/>
          </p:cNvPicPr>
          <p:nvPr/>
        </p:nvPicPr>
        <p:blipFill>
          <a:blip r:embed="rId2"/>
          <a:stretch>
            <a:fillRect/>
          </a:stretch>
        </p:blipFill>
        <p:spPr>
          <a:xfrm>
            <a:off x="6440472" y="2343894"/>
            <a:ext cx="4089268" cy="2971368"/>
          </a:xfrm>
          <a:prstGeom prst="rect">
            <a:avLst/>
          </a:prstGeom>
        </p:spPr>
      </p:pic>
      <p:sp>
        <p:nvSpPr>
          <p:cNvPr id="8" name="CaixaDeTexto 7">
            <a:extLst>
              <a:ext uri="{FF2B5EF4-FFF2-40B4-BE49-F238E27FC236}">
                <a16:creationId xmlns:a16="http://schemas.microsoft.com/office/drawing/2014/main" id="{7F85CE07-9E7A-4D6A-B86A-85516BE7513D}"/>
              </a:ext>
            </a:extLst>
          </p:cNvPr>
          <p:cNvSpPr txBox="1"/>
          <p:nvPr/>
        </p:nvSpPr>
        <p:spPr>
          <a:xfrm>
            <a:off x="7793873" y="5407056"/>
            <a:ext cx="2735867" cy="261610"/>
          </a:xfrm>
          <a:prstGeom prst="rect">
            <a:avLst/>
          </a:prstGeom>
          <a:noFill/>
        </p:spPr>
        <p:txBody>
          <a:bodyPr wrap="square" rtlCol="0">
            <a:spAutoFit/>
          </a:bodyPr>
          <a:lstStyle/>
          <a:p>
            <a:r>
              <a:rPr lang="en-US" sz="1100" dirty="0"/>
              <a:t>Login and Signup page</a:t>
            </a:r>
          </a:p>
        </p:txBody>
      </p:sp>
    </p:spTree>
    <p:extLst>
      <p:ext uri="{BB962C8B-B14F-4D97-AF65-F5344CB8AC3E}">
        <p14:creationId xmlns:p14="http://schemas.microsoft.com/office/powerpoint/2010/main" val="964116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477837" y="1783684"/>
            <a:ext cx="526805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Purchase Page;</a:t>
            </a:r>
          </a:p>
          <a:p>
            <a:pPr marL="285750" indent="-285750">
              <a:buFont typeface="Arial" panose="020B0604020202020204" pitchFamily="34" charset="0"/>
              <a:buChar char="•"/>
            </a:pPr>
            <a:r>
              <a:rPr lang="en-US" sz="2000" dirty="0">
                <a:latin typeface="+mj-lt"/>
              </a:rPr>
              <a:t>Shopping Cart;</a:t>
            </a:r>
          </a:p>
          <a:p>
            <a:pPr marL="285750" indent="-285750">
              <a:buFont typeface="Arial" panose="020B0604020202020204" pitchFamily="34" charset="0"/>
              <a:buChar char="•"/>
            </a:pPr>
            <a:r>
              <a:rPr lang="en-US" sz="2000" dirty="0">
                <a:latin typeface="+mj-lt"/>
              </a:rPr>
              <a:t>Submitting Order:</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4" name="CaixaDeTexto 3">
            <a:extLst>
              <a:ext uri="{FF2B5EF4-FFF2-40B4-BE49-F238E27FC236}">
                <a16:creationId xmlns:a16="http://schemas.microsoft.com/office/drawing/2014/main" id="{CAA98D29-7220-4DC5-8D4A-98590B943134}"/>
              </a:ext>
            </a:extLst>
          </p:cNvPr>
          <p:cNvSpPr txBox="1"/>
          <p:nvPr/>
        </p:nvSpPr>
        <p:spPr>
          <a:xfrm>
            <a:off x="5506782" y="5872899"/>
            <a:ext cx="2015808" cy="369332"/>
          </a:xfrm>
          <a:prstGeom prst="rect">
            <a:avLst/>
          </a:prstGeom>
          <a:noFill/>
        </p:spPr>
        <p:txBody>
          <a:bodyPr wrap="square" rtlCol="0">
            <a:spAutoFit/>
          </a:bodyPr>
          <a:lstStyle/>
          <a:p>
            <a:endParaRPr lang="pt-PT" dirty="0"/>
          </a:p>
        </p:txBody>
      </p:sp>
      <p:sp>
        <p:nvSpPr>
          <p:cNvPr id="5" name="CaixaDeTexto 4">
            <a:extLst>
              <a:ext uri="{FF2B5EF4-FFF2-40B4-BE49-F238E27FC236}">
                <a16:creationId xmlns:a16="http://schemas.microsoft.com/office/drawing/2014/main" id="{A59DDCC6-7E57-4902-9134-D010E4A323CB}"/>
              </a:ext>
            </a:extLst>
          </p:cNvPr>
          <p:cNvSpPr txBox="1"/>
          <p:nvPr/>
        </p:nvSpPr>
        <p:spPr>
          <a:xfrm>
            <a:off x="5430521" y="5430389"/>
            <a:ext cx="3817174" cy="261610"/>
          </a:xfrm>
          <a:prstGeom prst="rect">
            <a:avLst/>
          </a:prstGeom>
          <a:noFill/>
        </p:spPr>
        <p:txBody>
          <a:bodyPr wrap="square" rtlCol="0">
            <a:spAutoFit/>
          </a:bodyPr>
          <a:lstStyle/>
          <a:p>
            <a:r>
              <a:rPr lang="pt-PT" sz="1100" dirty="0" err="1"/>
              <a:t>Purchase</a:t>
            </a:r>
            <a:r>
              <a:rPr lang="pt-PT" sz="1100" dirty="0"/>
              <a:t> </a:t>
            </a:r>
            <a:r>
              <a:rPr lang="pt-PT" sz="1100" dirty="0" err="1"/>
              <a:t>Page</a:t>
            </a:r>
            <a:endParaRPr lang="pt-PT" sz="1100" dirty="0"/>
          </a:p>
        </p:txBody>
      </p:sp>
      <p:pic>
        <p:nvPicPr>
          <p:cNvPr id="7" name="Imagem 6">
            <a:extLst>
              <a:ext uri="{FF2B5EF4-FFF2-40B4-BE49-F238E27FC236}">
                <a16:creationId xmlns:a16="http://schemas.microsoft.com/office/drawing/2014/main" id="{F03A3D41-FC24-487F-BE82-E483B0E20BBB}"/>
              </a:ext>
            </a:extLst>
          </p:cNvPr>
          <p:cNvPicPr>
            <a:picLocks noChangeAspect="1"/>
          </p:cNvPicPr>
          <p:nvPr/>
        </p:nvPicPr>
        <p:blipFill>
          <a:blip r:embed="rId2"/>
          <a:stretch>
            <a:fillRect/>
          </a:stretch>
        </p:blipFill>
        <p:spPr>
          <a:xfrm>
            <a:off x="5506782" y="1307768"/>
            <a:ext cx="5356527" cy="4046062"/>
          </a:xfrm>
          <a:prstGeom prst="rect">
            <a:avLst/>
          </a:prstGeom>
        </p:spPr>
      </p:pic>
    </p:spTree>
    <p:extLst>
      <p:ext uri="{BB962C8B-B14F-4D97-AF65-F5344CB8AC3E}">
        <p14:creationId xmlns:p14="http://schemas.microsoft.com/office/powerpoint/2010/main" val="17763771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477837" y="1783684"/>
            <a:ext cx="526805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Purchase Page;</a:t>
            </a:r>
          </a:p>
          <a:p>
            <a:pPr marL="285750" indent="-285750">
              <a:buFont typeface="Arial" panose="020B0604020202020204" pitchFamily="34" charset="0"/>
              <a:buChar char="•"/>
            </a:pPr>
            <a:r>
              <a:rPr lang="en-US" sz="2000" dirty="0">
                <a:latin typeface="+mj-lt"/>
              </a:rPr>
              <a:t>Shopping Cart;</a:t>
            </a:r>
          </a:p>
          <a:p>
            <a:pPr marL="285750" indent="-285750">
              <a:buFont typeface="Arial" panose="020B0604020202020204" pitchFamily="34" charset="0"/>
              <a:buChar char="•"/>
            </a:pPr>
            <a:r>
              <a:rPr lang="en-US" sz="2000" dirty="0">
                <a:latin typeface="+mj-lt"/>
              </a:rPr>
              <a:t>Submitting Order:</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13" name="CaixaDeTexto 12">
            <a:extLst>
              <a:ext uri="{FF2B5EF4-FFF2-40B4-BE49-F238E27FC236}">
                <a16:creationId xmlns:a16="http://schemas.microsoft.com/office/drawing/2014/main" id="{A232203A-6382-4CDE-9544-778CAFEC6DFF}"/>
              </a:ext>
            </a:extLst>
          </p:cNvPr>
          <p:cNvSpPr txBox="1"/>
          <p:nvPr/>
        </p:nvSpPr>
        <p:spPr>
          <a:xfrm>
            <a:off x="5430521" y="5430389"/>
            <a:ext cx="3817174" cy="261610"/>
          </a:xfrm>
          <a:prstGeom prst="rect">
            <a:avLst/>
          </a:prstGeom>
          <a:noFill/>
        </p:spPr>
        <p:txBody>
          <a:bodyPr wrap="square" rtlCol="0">
            <a:spAutoFit/>
          </a:bodyPr>
          <a:lstStyle/>
          <a:p>
            <a:r>
              <a:rPr lang="pt-PT" sz="1100" dirty="0"/>
              <a:t>Shopping </a:t>
            </a:r>
            <a:r>
              <a:rPr lang="pt-PT" sz="1100" dirty="0" err="1"/>
              <a:t>Cart</a:t>
            </a:r>
            <a:r>
              <a:rPr lang="pt-PT" sz="1100" dirty="0"/>
              <a:t> </a:t>
            </a:r>
          </a:p>
        </p:txBody>
      </p:sp>
      <p:pic>
        <p:nvPicPr>
          <p:cNvPr id="4" name="Imagem 3">
            <a:extLst>
              <a:ext uri="{FF2B5EF4-FFF2-40B4-BE49-F238E27FC236}">
                <a16:creationId xmlns:a16="http://schemas.microsoft.com/office/drawing/2014/main" id="{D8E33E30-740F-4CF9-AF8C-8117C8A41A53}"/>
              </a:ext>
            </a:extLst>
          </p:cNvPr>
          <p:cNvPicPr>
            <a:picLocks noChangeAspect="1"/>
          </p:cNvPicPr>
          <p:nvPr/>
        </p:nvPicPr>
        <p:blipFill>
          <a:blip r:embed="rId2"/>
          <a:stretch>
            <a:fillRect/>
          </a:stretch>
        </p:blipFill>
        <p:spPr>
          <a:xfrm>
            <a:off x="5430521" y="1362806"/>
            <a:ext cx="5268056" cy="3949697"/>
          </a:xfrm>
          <a:prstGeom prst="rect">
            <a:avLst/>
          </a:prstGeom>
        </p:spPr>
      </p:pic>
    </p:spTree>
    <p:extLst>
      <p:ext uri="{BB962C8B-B14F-4D97-AF65-F5344CB8AC3E}">
        <p14:creationId xmlns:p14="http://schemas.microsoft.com/office/powerpoint/2010/main" val="21101712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477837" y="1783684"/>
            <a:ext cx="5268055"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Purchase Page;</a:t>
            </a:r>
          </a:p>
          <a:p>
            <a:pPr marL="285750" indent="-285750">
              <a:buFont typeface="Arial" panose="020B0604020202020204" pitchFamily="34" charset="0"/>
              <a:buChar char="•"/>
            </a:pPr>
            <a:r>
              <a:rPr lang="en-US" sz="2000" dirty="0">
                <a:latin typeface="+mj-lt"/>
              </a:rPr>
              <a:t>Shopping Cart;</a:t>
            </a:r>
          </a:p>
          <a:p>
            <a:pPr marL="285750" indent="-285750">
              <a:buFont typeface="Arial" panose="020B0604020202020204" pitchFamily="34" charset="0"/>
              <a:buChar char="•"/>
            </a:pPr>
            <a:r>
              <a:rPr lang="en-US" sz="2000" dirty="0">
                <a:latin typeface="+mj-lt"/>
              </a:rPr>
              <a:t>Submitting Order:</a:t>
            </a: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13" name="CaixaDeTexto 12">
            <a:extLst>
              <a:ext uri="{FF2B5EF4-FFF2-40B4-BE49-F238E27FC236}">
                <a16:creationId xmlns:a16="http://schemas.microsoft.com/office/drawing/2014/main" id="{A232203A-6382-4CDE-9544-778CAFEC6DFF}"/>
              </a:ext>
            </a:extLst>
          </p:cNvPr>
          <p:cNvSpPr txBox="1"/>
          <p:nvPr/>
        </p:nvSpPr>
        <p:spPr>
          <a:xfrm>
            <a:off x="5430521" y="5430389"/>
            <a:ext cx="3817174" cy="261610"/>
          </a:xfrm>
          <a:prstGeom prst="rect">
            <a:avLst/>
          </a:prstGeom>
          <a:noFill/>
        </p:spPr>
        <p:txBody>
          <a:bodyPr wrap="square" rtlCol="0">
            <a:spAutoFit/>
          </a:bodyPr>
          <a:lstStyle/>
          <a:p>
            <a:r>
              <a:rPr lang="pt-PT" sz="1100" dirty="0" err="1"/>
              <a:t>Submitting</a:t>
            </a:r>
            <a:r>
              <a:rPr lang="pt-PT" sz="1100" dirty="0"/>
              <a:t> </a:t>
            </a:r>
            <a:r>
              <a:rPr lang="pt-PT" sz="1100" dirty="0" err="1"/>
              <a:t>Order</a:t>
            </a:r>
            <a:endParaRPr lang="pt-PT" sz="1100" dirty="0"/>
          </a:p>
        </p:txBody>
      </p:sp>
      <p:pic>
        <p:nvPicPr>
          <p:cNvPr id="2" name="Imagem 1">
            <a:extLst>
              <a:ext uri="{FF2B5EF4-FFF2-40B4-BE49-F238E27FC236}">
                <a16:creationId xmlns:a16="http://schemas.microsoft.com/office/drawing/2014/main" id="{4E46B611-333A-4E0A-BF29-E075336938F1}"/>
              </a:ext>
            </a:extLst>
          </p:cNvPr>
          <p:cNvPicPr>
            <a:picLocks noChangeAspect="1"/>
          </p:cNvPicPr>
          <p:nvPr/>
        </p:nvPicPr>
        <p:blipFill>
          <a:blip r:embed="rId2"/>
          <a:stretch>
            <a:fillRect/>
          </a:stretch>
        </p:blipFill>
        <p:spPr>
          <a:xfrm>
            <a:off x="5430521" y="1170753"/>
            <a:ext cx="5592949" cy="4169186"/>
          </a:xfrm>
          <a:prstGeom prst="rect">
            <a:avLst/>
          </a:prstGeom>
        </p:spPr>
      </p:pic>
    </p:spTree>
    <p:extLst>
      <p:ext uri="{BB962C8B-B14F-4D97-AF65-F5344CB8AC3E}">
        <p14:creationId xmlns:p14="http://schemas.microsoft.com/office/powerpoint/2010/main" val="2991590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523994" y="1783684"/>
            <a:ext cx="52680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Storage Page</a:t>
            </a:r>
          </a:p>
          <a:p>
            <a:pPr marL="285750" indent="-285750">
              <a:buFont typeface="Arial" panose="020B0604020202020204" pitchFamily="34" charset="0"/>
              <a:buChar char="•"/>
            </a:pPr>
            <a:endParaRPr lang="en-US" sz="2000" dirty="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3" name="Imagem 2">
            <a:extLst>
              <a:ext uri="{FF2B5EF4-FFF2-40B4-BE49-F238E27FC236}">
                <a16:creationId xmlns:a16="http://schemas.microsoft.com/office/drawing/2014/main" id="{CA772A61-5DC3-4990-8388-04451CC516C5}"/>
              </a:ext>
            </a:extLst>
          </p:cNvPr>
          <p:cNvPicPr>
            <a:picLocks noChangeAspect="1"/>
          </p:cNvPicPr>
          <p:nvPr/>
        </p:nvPicPr>
        <p:blipFill>
          <a:blip r:embed="rId2"/>
          <a:stretch>
            <a:fillRect/>
          </a:stretch>
        </p:blipFill>
        <p:spPr>
          <a:xfrm>
            <a:off x="5221759" y="1405083"/>
            <a:ext cx="5402249" cy="4087591"/>
          </a:xfrm>
          <a:prstGeom prst="rect">
            <a:avLst/>
          </a:prstGeom>
        </p:spPr>
      </p:pic>
      <p:sp>
        <p:nvSpPr>
          <p:cNvPr id="4" name="CaixaDeTexto 3">
            <a:extLst>
              <a:ext uri="{FF2B5EF4-FFF2-40B4-BE49-F238E27FC236}">
                <a16:creationId xmlns:a16="http://schemas.microsoft.com/office/drawing/2014/main" id="{BCD02160-94AD-4AE6-9216-CF9A6CF99B98}"/>
              </a:ext>
            </a:extLst>
          </p:cNvPr>
          <p:cNvSpPr txBox="1"/>
          <p:nvPr/>
        </p:nvSpPr>
        <p:spPr>
          <a:xfrm>
            <a:off x="5221759" y="5512994"/>
            <a:ext cx="4450142" cy="261610"/>
          </a:xfrm>
          <a:prstGeom prst="rect">
            <a:avLst/>
          </a:prstGeom>
          <a:noFill/>
        </p:spPr>
        <p:txBody>
          <a:bodyPr wrap="square" rtlCol="0">
            <a:spAutoFit/>
          </a:bodyPr>
          <a:lstStyle/>
          <a:p>
            <a:r>
              <a:rPr lang="en-US" sz="1100" dirty="0"/>
              <a:t>Storage Page with some stored products</a:t>
            </a:r>
          </a:p>
        </p:txBody>
      </p:sp>
    </p:spTree>
    <p:extLst>
      <p:ext uri="{BB962C8B-B14F-4D97-AF65-F5344CB8AC3E}">
        <p14:creationId xmlns:p14="http://schemas.microsoft.com/office/powerpoint/2010/main" val="8250523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1273329" cy="3477875"/>
          </a:xfrm>
          <a:prstGeom prst="rect">
            <a:avLst/>
          </a:prstGeom>
          <a:noFill/>
        </p:spPr>
        <p:txBody>
          <a:bodyPr wrap="square" rtlCol="0">
            <a:spAutoFit/>
          </a:bodyPr>
          <a:lstStyle/>
          <a:p>
            <a:r>
              <a:rPr lang="en-US" sz="2000" b="1" dirty="0">
                <a:latin typeface="+mj-lt"/>
              </a:rPr>
              <a:t>Brief contextualization / motivation.  Why this project? :</a:t>
            </a:r>
          </a:p>
          <a:p>
            <a:pPr algn="just"/>
            <a:r>
              <a:rPr lang="en-US" sz="2000" dirty="0">
                <a:latin typeface="+mj-lt"/>
              </a:rPr>
              <a:t>	Sometimes we want to buy certain products that only exist in foreign countries.  And even if we find these products in online stores, many of them may not ship internationally. That is the reason we decided to make an online shopping agent.</a:t>
            </a:r>
          </a:p>
          <a:p>
            <a:endParaRPr lang="en-US" sz="2000" dirty="0">
              <a:latin typeface="+mj-lt"/>
            </a:endParaRPr>
          </a:p>
          <a:p>
            <a:r>
              <a:rPr lang="en-US" sz="2000" b="1" dirty="0">
                <a:latin typeface="+mj-lt"/>
              </a:rPr>
              <a:t>Relation to other courses? (e.g. Data Bases, Project…) </a:t>
            </a:r>
          </a:p>
          <a:p>
            <a:r>
              <a:rPr lang="en-US" sz="2000" dirty="0">
                <a:latin typeface="+mj-lt"/>
              </a:rPr>
              <a:t>	We will need a data base to manage the warehouses, purchase orders and an app for the client interaction.</a:t>
            </a:r>
          </a:p>
          <a:p>
            <a:endParaRPr lang="en-US" sz="2000" dirty="0">
              <a:latin typeface="+mj-lt"/>
            </a:endParaRPr>
          </a:p>
          <a:p>
            <a:r>
              <a:rPr lang="en-US" sz="2000" b="1" dirty="0">
                <a:latin typeface="+mj-lt"/>
              </a:rPr>
              <a:t>Personal Interest? Elaborate:</a:t>
            </a:r>
          </a:p>
          <a:p>
            <a:r>
              <a:rPr lang="en-US" sz="2000" dirty="0">
                <a:latin typeface="+mj-lt"/>
              </a:rPr>
              <a:t>	Two members of the group use this service.</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Tree>
    <p:extLst>
      <p:ext uri="{BB962C8B-B14F-4D97-AF65-F5344CB8AC3E}">
        <p14:creationId xmlns:p14="http://schemas.microsoft.com/office/powerpoint/2010/main" val="20160896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523994" y="1783684"/>
            <a:ext cx="52680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Shipping page</a:t>
            </a:r>
          </a:p>
          <a:p>
            <a:pPr marL="285750" indent="-285750">
              <a:buFont typeface="Arial" panose="020B0604020202020204" pitchFamily="34" charset="0"/>
              <a:buChar char="•"/>
            </a:pPr>
            <a:endParaRPr lang="en-US" sz="2000" dirty="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4B8387F6-EC20-462F-8091-936CF4D8312F}"/>
              </a:ext>
            </a:extLst>
          </p:cNvPr>
          <p:cNvPicPr>
            <a:picLocks noChangeAspect="1"/>
          </p:cNvPicPr>
          <p:nvPr/>
        </p:nvPicPr>
        <p:blipFill>
          <a:blip r:embed="rId2"/>
          <a:stretch>
            <a:fillRect/>
          </a:stretch>
        </p:blipFill>
        <p:spPr>
          <a:xfrm>
            <a:off x="5397227" y="1379740"/>
            <a:ext cx="5735830" cy="4303328"/>
          </a:xfrm>
          <a:prstGeom prst="rect">
            <a:avLst/>
          </a:prstGeom>
        </p:spPr>
      </p:pic>
      <p:sp>
        <p:nvSpPr>
          <p:cNvPr id="3" name="CaixaDeTexto 2">
            <a:extLst>
              <a:ext uri="{FF2B5EF4-FFF2-40B4-BE49-F238E27FC236}">
                <a16:creationId xmlns:a16="http://schemas.microsoft.com/office/drawing/2014/main" id="{CEB5B260-74B0-41DF-B036-5EA3C3C57661}"/>
              </a:ext>
            </a:extLst>
          </p:cNvPr>
          <p:cNvSpPr txBox="1"/>
          <p:nvPr/>
        </p:nvSpPr>
        <p:spPr>
          <a:xfrm>
            <a:off x="5397226" y="5752843"/>
            <a:ext cx="2771481" cy="261610"/>
          </a:xfrm>
          <a:prstGeom prst="rect">
            <a:avLst/>
          </a:prstGeom>
          <a:noFill/>
        </p:spPr>
        <p:txBody>
          <a:bodyPr wrap="square" rtlCol="0">
            <a:spAutoFit/>
          </a:bodyPr>
          <a:lstStyle/>
          <a:p>
            <a:r>
              <a:rPr lang="en-US" sz="1100" dirty="0"/>
              <a:t>Submitting a shipping order</a:t>
            </a:r>
          </a:p>
        </p:txBody>
      </p:sp>
    </p:spTree>
    <p:extLst>
      <p:ext uri="{BB962C8B-B14F-4D97-AF65-F5344CB8AC3E}">
        <p14:creationId xmlns:p14="http://schemas.microsoft.com/office/powerpoint/2010/main" val="36094847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523994" y="1783684"/>
            <a:ext cx="52680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Orders page</a:t>
            </a:r>
          </a:p>
          <a:p>
            <a:pPr marL="285750" indent="-285750">
              <a:buFont typeface="Arial" panose="020B0604020202020204" pitchFamily="34" charset="0"/>
              <a:buChar char="•"/>
            </a:pPr>
            <a:endParaRPr lang="en-US" sz="2000" dirty="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F8E2CB6E-826B-497D-AF84-78BCA366E67F}"/>
              </a:ext>
            </a:extLst>
          </p:cNvPr>
          <p:cNvPicPr>
            <a:picLocks noChangeAspect="1"/>
          </p:cNvPicPr>
          <p:nvPr/>
        </p:nvPicPr>
        <p:blipFill>
          <a:blip r:embed="rId2"/>
          <a:stretch>
            <a:fillRect/>
          </a:stretch>
        </p:blipFill>
        <p:spPr>
          <a:xfrm>
            <a:off x="4997918" y="885825"/>
            <a:ext cx="6386925" cy="4732993"/>
          </a:xfrm>
          <a:prstGeom prst="rect">
            <a:avLst/>
          </a:prstGeom>
        </p:spPr>
      </p:pic>
      <p:sp>
        <p:nvSpPr>
          <p:cNvPr id="3" name="CaixaDeTexto 2">
            <a:extLst>
              <a:ext uri="{FF2B5EF4-FFF2-40B4-BE49-F238E27FC236}">
                <a16:creationId xmlns:a16="http://schemas.microsoft.com/office/drawing/2014/main" id="{CF010AE7-19C3-46FB-ACD7-797FD28F6A57}"/>
              </a:ext>
            </a:extLst>
          </p:cNvPr>
          <p:cNvSpPr txBox="1"/>
          <p:nvPr/>
        </p:nvSpPr>
        <p:spPr>
          <a:xfrm>
            <a:off x="4997918" y="5722070"/>
            <a:ext cx="4419459" cy="261610"/>
          </a:xfrm>
          <a:prstGeom prst="rect">
            <a:avLst/>
          </a:prstGeom>
          <a:noFill/>
        </p:spPr>
        <p:txBody>
          <a:bodyPr wrap="square" rtlCol="0">
            <a:spAutoFit/>
          </a:bodyPr>
          <a:lstStyle/>
          <a:p>
            <a:r>
              <a:rPr lang="pt-PT" sz="1100" dirty="0" err="1"/>
              <a:t>Orders</a:t>
            </a:r>
            <a:r>
              <a:rPr lang="pt-PT" sz="1100" dirty="0"/>
              <a:t> </a:t>
            </a:r>
            <a:r>
              <a:rPr lang="pt-PT" sz="1100" dirty="0" err="1"/>
              <a:t>Page</a:t>
            </a:r>
            <a:endParaRPr lang="pt-PT" sz="1100" dirty="0"/>
          </a:p>
        </p:txBody>
      </p:sp>
    </p:spTree>
    <p:extLst>
      <p:ext uri="{BB962C8B-B14F-4D97-AF65-F5344CB8AC3E}">
        <p14:creationId xmlns:p14="http://schemas.microsoft.com/office/powerpoint/2010/main" val="11711857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22</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523994" y="1783684"/>
            <a:ext cx="52680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Purchase Orders page</a:t>
            </a:r>
          </a:p>
          <a:p>
            <a:pPr marL="285750" indent="-285750">
              <a:buFont typeface="Arial" panose="020B0604020202020204" pitchFamily="34" charset="0"/>
              <a:buChar char="•"/>
            </a:pPr>
            <a:endParaRPr lang="en-US" sz="2000" dirty="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CaixaDeTexto 2">
            <a:extLst>
              <a:ext uri="{FF2B5EF4-FFF2-40B4-BE49-F238E27FC236}">
                <a16:creationId xmlns:a16="http://schemas.microsoft.com/office/drawing/2014/main" id="{CF010AE7-19C3-46FB-ACD7-797FD28F6A57}"/>
              </a:ext>
            </a:extLst>
          </p:cNvPr>
          <p:cNvSpPr txBox="1"/>
          <p:nvPr/>
        </p:nvSpPr>
        <p:spPr>
          <a:xfrm>
            <a:off x="5092186" y="5451033"/>
            <a:ext cx="4419459" cy="261610"/>
          </a:xfrm>
          <a:prstGeom prst="rect">
            <a:avLst/>
          </a:prstGeom>
          <a:noFill/>
        </p:spPr>
        <p:txBody>
          <a:bodyPr wrap="square" rtlCol="0">
            <a:spAutoFit/>
          </a:bodyPr>
          <a:lstStyle/>
          <a:p>
            <a:r>
              <a:rPr lang="pt-PT" sz="1100" dirty="0" err="1"/>
              <a:t>All</a:t>
            </a:r>
            <a:r>
              <a:rPr lang="pt-PT" sz="1100" dirty="0"/>
              <a:t> </a:t>
            </a:r>
            <a:r>
              <a:rPr lang="pt-PT" sz="1100" dirty="0" err="1"/>
              <a:t>Purchase</a:t>
            </a:r>
            <a:r>
              <a:rPr lang="pt-PT" sz="1100" dirty="0"/>
              <a:t> </a:t>
            </a:r>
            <a:r>
              <a:rPr lang="pt-PT" sz="1100" dirty="0" err="1"/>
              <a:t>Orders</a:t>
            </a:r>
            <a:r>
              <a:rPr lang="pt-PT" sz="1100" dirty="0"/>
              <a:t>  </a:t>
            </a:r>
            <a:r>
              <a:rPr lang="pt-PT" sz="1100" dirty="0" err="1"/>
              <a:t>made</a:t>
            </a:r>
            <a:r>
              <a:rPr lang="pt-PT" sz="1100" dirty="0"/>
              <a:t> </a:t>
            </a:r>
            <a:r>
              <a:rPr lang="pt-PT" sz="1100" dirty="0" err="1"/>
              <a:t>by</a:t>
            </a:r>
            <a:r>
              <a:rPr lang="pt-PT" sz="1100" dirty="0"/>
              <a:t> a </a:t>
            </a:r>
            <a:r>
              <a:rPr lang="pt-PT" sz="1100" dirty="0" err="1"/>
              <a:t>client</a:t>
            </a:r>
            <a:endParaRPr lang="pt-PT" sz="1100" dirty="0"/>
          </a:p>
        </p:txBody>
      </p:sp>
      <p:pic>
        <p:nvPicPr>
          <p:cNvPr id="4" name="Imagem 3">
            <a:extLst>
              <a:ext uri="{FF2B5EF4-FFF2-40B4-BE49-F238E27FC236}">
                <a16:creationId xmlns:a16="http://schemas.microsoft.com/office/drawing/2014/main" id="{751955B7-8E91-4A7D-AE74-394CDE26A051}"/>
              </a:ext>
            </a:extLst>
          </p:cNvPr>
          <p:cNvPicPr>
            <a:picLocks noChangeAspect="1"/>
          </p:cNvPicPr>
          <p:nvPr/>
        </p:nvPicPr>
        <p:blipFill>
          <a:blip r:embed="rId2"/>
          <a:stretch>
            <a:fillRect/>
          </a:stretch>
        </p:blipFill>
        <p:spPr>
          <a:xfrm>
            <a:off x="4997917" y="854058"/>
            <a:ext cx="5842907" cy="4431520"/>
          </a:xfrm>
          <a:prstGeom prst="rect">
            <a:avLst/>
          </a:prstGeom>
        </p:spPr>
      </p:pic>
    </p:spTree>
    <p:extLst>
      <p:ext uri="{BB962C8B-B14F-4D97-AF65-F5344CB8AC3E}">
        <p14:creationId xmlns:p14="http://schemas.microsoft.com/office/powerpoint/2010/main" val="3368979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23</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523994" y="1783684"/>
            <a:ext cx="52680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Purchase Orders page</a:t>
            </a:r>
          </a:p>
          <a:p>
            <a:pPr marL="285750" indent="-285750">
              <a:buFont typeface="Arial" panose="020B0604020202020204" pitchFamily="34" charset="0"/>
              <a:buChar char="•"/>
            </a:pPr>
            <a:endParaRPr lang="en-US" sz="2000" dirty="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CaixaDeTexto 2">
            <a:extLst>
              <a:ext uri="{FF2B5EF4-FFF2-40B4-BE49-F238E27FC236}">
                <a16:creationId xmlns:a16="http://schemas.microsoft.com/office/drawing/2014/main" id="{CF010AE7-19C3-46FB-ACD7-797FD28F6A57}"/>
              </a:ext>
            </a:extLst>
          </p:cNvPr>
          <p:cNvSpPr txBox="1"/>
          <p:nvPr/>
        </p:nvSpPr>
        <p:spPr>
          <a:xfrm>
            <a:off x="5092186" y="5474693"/>
            <a:ext cx="4419459" cy="261610"/>
          </a:xfrm>
          <a:prstGeom prst="rect">
            <a:avLst/>
          </a:prstGeom>
          <a:noFill/>
        </p:spPr>
        <p:txBody>
          <a:bodyPr wrap="square" rtlCol="0">
            <a:spAutoFit/>
          </a:bodyPr>
          <a:lstStyle/>
          <a:p>
            <a:r>
              <a:rPr lang="en-US" sz="1100" dirty="0"/>
              <a:t>More info. about an order</a:t>
            </a:r>
          </a:p>
        </p:txBody>
      </p:sp>
      <p:pic>
        <p:nvPicPr>
          <p:cNvPr id="2" name="Imagem 1">
            <a:extLst>
              <a:ext uri="{FF2B5EF4-FFF2-40B4-BE49-F238E27FC236}">
                <a16:creationId xmlns:a16="http://schemas.microsoft.com/office/drawing/2014/main" id="{93D86FBE-D023-4A3C-AC8A-0B05108C2696}"/>
              </a:ext>
            </a:extLst>
          </p:cNvPr>
          <p:cNvPicPr>
            <a:picLocks noChangeAspect="1"/>
          </p:cNvPicPr>
          <p:nvPr/>
        </p:nvPicPr>
        <p:blipFill>
          <a:blip r:embed="rId2"/>
          <a:stretch>
            <a:fillRect/>
          </a:stretch>
        </p:blipFill>
        <p:spPr>
          <a:xfrm>
            <a:off x="5092186" y="1042078"/>
            <a:ext cx="5792047" cy="4364763"/>
          </a:xfrm>
          <a:prstGeom prst="rect">
            <a:avLst/>
          </a:prstGeom>
        </p:spPr>
      </p:pic>
    </p:spTree>
    <p:extLst>
      <p:ext uri="{BB962C8B-B14F-4D97-AF65-F5344CB8AC3E}">
        <p14:creationId xmlns:p14="http://schemas.microsoft.com/office/powerpoint/2010/main" val="672386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24</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TextBox 11">
            <a:extLst>
              <a:ext uri="{FF2B5EF4-FFF2-40B4-BE49-F238E27FC236}">
                <a16:creationId xmlns:a16="http://schemas.microsoft.com/office/drawing/2014/main" id="{A8AACF12-F561-1A4E-A85E-F8E98B68EAD8}"/>
              </a:ext>
            </a:extLst>
          </p:cNvPr>
          <p:cNvSpPr txBox="1"/>
          <p:nvPr/>
        </p:nvSpPr>
        <p:spPr>
          <a:xfrm>
            <a:off x="523994" y="1783684"/>
            <a:ext cx="5268055" cy="70788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Shipping Orders page</a:t>
            </a:r>
          </a:p>
          <a:p>
            <a:pPr marL="285750" indent="-285750">
              <a:buFont typeface="Arial" panose="020B0604020202020204" pitchFamily="34" charset="0"/>
              <a:buChar char="•"/>
            </a:pPr>
            <a:endParaRPr lang="en-US" sz="2000" dirty="0">
              <a:latin typeface="+mj-lt"/>
            </a:endParaRPr>
          </a:p>
        </p:txBody>
      </p:sp>
      <p:sp>
        <p:nvSpPr>
          <p:cNvPr id="10"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
        <p:nvSpPr>
          <p:cNvPr id="3" name="CaixaDeTexto 2">
            <a:extLst>
              <a:ext uri="{FF2B5EF4-FFF2-40B4-BE49-F238E27FC236}">
                <a16:creationId xmlns:a16="http://schemas.microsoft.com/office/drawing/2014/main" id="{CF010AE7-19C3-46FB-ACD7-797FD28F6A57}"/>
              </a:ext>
            </a:extLst>
          </p:cNvPr>
          <p:cNvSpPr txBox="1"/>
          <p:nvPr/>
        </p:nvSpPr>
        <p:spPr>
          <a:xfrm>
            <a:off x="5147035" y="5519501"/>
            <a:ext cx="4419459" cy="261610"/>
          </a:xfrm>
          <a:prstGeom prst="rect">
            <a:avLst/>
          </a:prstGeom>
          <a:noFill/>
        </p:spPr>
        <p:txBody>
          <a:bodyPr wrap="square" rtlCol="0">
            <a:spAutoFit/>
          </a:bodyPr>
          <a:lstStyle/>
          <a:p>
            <a:r>
              <a:rPr lang="pt-PT" sz="1100" dirty="0" err="1"/>
              <a:t>Shipping</a:t>
            </a:r>
            <a:r>
              <a:rPr lang="pt-PT" sz="1100" dirty="0"/>
              <a:t> </a:t>
            </a:r>
            <a:r>
              <a:rPr lang="pt-PT" sz="1100" dirty="0" err="1"/>
              <a:t>orders</a:t>
            </a:r>
            <a:r>
              <a:rPr lang="pt-PT" sz="1100" dirty="0"/>
              <a:t> </a:t>
            </a:r>
            <a:r>
              <a:rPr lang="pt-PT" sz="1100" dirty="0" err="1"/>
              <a:t>from</a:t>
            </a:r>
            <a:r>
              <a:rPr lang="pt-PT" sz="1100" dirty="0"/>
              <a:t> a </a:t>
            </a:r>
            <a:r>
              <a:rPr lang="pt-PT" sz="1100" dirty="0" err="1"/>
              <a:t>client</a:t>
            </a:r>
            <a:endParaRPr lang="pt-PT" sz="1100" dirty="0"/>
          </a:p>
        </p:txBody>
      </p:sp>
      <p:pic>
        <p:nvPicPr>
          <p:cNvPr id="4" name="Imagem 3">
            <a:extLst>
              <a:ext uri="{FF2B5EF4-FFF2-40B4-BE49-F238E27FC236}">
                <a16:creationId xmlns:a16="http://schemas.microsoft.com/office/drawing/2014/main" id="{E438E67D-C81C-4CF5-87D2-6CDC52C5F4E9}"/>
              </a:ext>
            </a:extLst>
          </p:cNvPr>
          <p:cNvPicPr>
            <a:picLocks noChangeAspect="1"/>
          </p:cNvPicPr>
          <p:nvPr/>
        </p:nvPicPr>
        <p:blipFill>
          <a:blip r:embed="rId2"/>
          <a:stretch>
            <a:fillRect/>
          </a:stretch>
        </p:blipFill>
        <p:spPr>
          <a:xfrm>
            <a:off x="5147035" y="900589"/>
            <a:ext cx="6046128" cy="4492653"/>
          </a:xfrm>
          <a:prstGeom prst="rect">
            <a:avLst/>
          </a:prstGeom>
        </p:spPr>
      </p:pic>
    </p:spTree>
    <p:extLst>
      <p:ext uri="{BB962C8B-B14F-4D97-AF65-F5344CB8AC3E}">
        <p14:creationId xmlns:p14="http://schemas.microsoft.com/office/powerpoint/2010/main" val="10237826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2"/>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015663"/>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Develop the graphic interface of the log in page</a:t>
            </a:r>
          </a:p>
          <a:p>
            <a:pPr marL="285750" indent="-285750">
              <a:buFont typeface="Arial" panose="020B0604020202020204" pitchFamily="34" charset="0"/>
              <a:buChar char="•"/>
            </a:pPr>
            <a:r>
              <a:rPr lang="en-US" sz="2000" dirty="0">
                <a:latin typeface="+mj-lt"/>
              </a:rPr>
              <a:t>Allow the client to edit the account details</a:t>
            </a:r>
          </a:p>
          <a:p>
            <a:pPr marL="285750" indent="-285750">
              <a:buFont typeface="Arial" panose="020B0604020202020204" pitchFamily="34" charset="0"/>
              <a:buChar char="•"/>
            </a:pPr>
            <a:r>
              <a:rPr lang="en-US" sz="2000" dirty="0">
                <a:latin typeface="+mj-lt"/>
              </a:rPr>
              <a:t>Develop a Web App</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Future Work</a:t>
            </a:r>
          </a:p>
        </p:txBody>
      </p:sp>
      <p:sp>
        <p:nvSpPr>
          <p:cNvPr id="16" name="Rectangle 2">
            <a:extLst>
              <a:ext uri="{FF2B5EF4-FFF2-40B4-BE49-F238E27FC236}">
                <a16:creationId xmlns:a16="http://schemas.microsoft.com/office/drawing/2014/main" id="{1A604FF6-4CA6-8A44-A73A-30B622FC0FD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9" name="Rectangle 2">
            <a:extLst>
              <a:ext uri="{FF2B5EF4-FFF2-40B4-BE49-F238E27FC236}">
                <a16:creationId xmlns:a16="http://schemas.microsoft.com/office/drawing/2014/main" id="{8123CB26-77A6-0847-9E7E-0D226A3E799F}"/>
              </a:ext>
            </a:extLst>
          </p:cNvPr>
          <p:cNvSpPr txBox="1">
            <a:spLocks noChangeArrowheads="1"/>
          </p:cNvSpPr>
          <p:nvPr/>
        </p:nvSpPr>
        <p:spPr>
          <a:xfrm>
            <a:off x="582930" y="4457951"/>
            <a:ext cx="11233150" cy="551025"/>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3600" b="1" dirty="0"/>
              <a:t>Effort of each group member</a:t>
            </a:r>
          </a:p>
        </p:txBody>
      </p:sp>
      <p:sp>
        <p:nvSpPr>
          <p:cNvPr id="12" name="TextBox 7">
            <a:extLst>
              <a:ext uri="{FF2B5EF4-FFF2-40B4-BE49-F238E27FC236}">
                <a16:creationId xmlns:a16="http://schemas.microsoft.com/office/drawing/2014/main" id="{98C6878B-5E93-F341-AC77-2423C100D7C5}"/>
              </a:ext>
            </a:extLst>
          </p:cNvPr>
          <p:cNvSpPr txBox="1"/>
          <p:nvPr/>
        </p:nvSpPr>
        <p:spPr>
          <a:xfrm>
            <a:off x="630236" y="5203307"/>
            <a:ext cx="7776477" cy="400110"/>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Same effort</a:t>
            </a:r>
          </a:p>
        </p:txBody>
      </p:sp>
      <p:sp>
        <p:nvSpPr>
          <p:cNvPr id="14"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8712872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97972"/>
            <a:ext cx="6523038" cy="3170099"/>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Create an application where a client can buy any product in any part of the world and have it delivered to its house.</a:t>
            </a:r>
          </a:p>
          <a:p>
            <a:pPr marL="285750" indent="-285750">
              <a:buFont typeface="Arial" panose="020B0604020202020204" pitchFamily="34" charset="0"/>
              <a:buChar char="•"/>
            </a:pPr>
            <a:r>
              <a:rPr lang="en-US" sz="2000" dirty="0">
                <a:latin typeface="+mj-lt"/>
              </a:rPr>
              <a:t>Make the application as simple and intuitive as possible.</a:t>
            </a:r>
          </a:p>
          <a:p>
            <a:pPr marL="285750" indent="-285750">
              <a:buFont typeface="Arial" panose="020B0604020202020204" pitchFamily="34" charset="0"/>
              <a:buChar char="•"/>
            </a:pPr>
            <a:r>
              <a:rPr lang="en-US" sz="2000" dirty="0">
                <a:latin typeface="+mj-lt"/>
              </a:rPr>
              <a:t>Create a comfortable solution for every person that shops online.</a:t>
            </a:r>
          </a:p>
          <a:p>
            <a:pPr marL="285750" indent="-285750">
              <a:buFont typeface="Arial" panose="020B0604020202020204" pitchFamily="34" charset="0"/>
              <a:buChar char="•"/>
            </a:pPr>
            <a:r>
              <a:rPr lang="en-US" sz="2000" dirty="0">
                <a:latin typeface="+mj-lt"/>
              </a:rPr>
              <a:t>Have a product delivered to someone’s house even though the store does not ship to that country.</a:t>
            </a:r>
          </a:p>
          <a:p>
            <a:pPr marL="285750" indent="-285750">
              <a:buFont typeface="Arial" panose="020B0604020202020204" pitchFamily="34" charset="0"/>
              <a:buChar char="•"/>
            </a:pPr>
            <a:r>
              <a:rPr lang="en-US" sz="2000" dirty="0">
                <a:latin typeface="+mj-lt"/>
              </a:rPr>
              <a:t>Create a tab for the user to see its purchase history, as well as its current orders, storage items and items shipped.</a:t>
            </a:r>
          </a:p>
          <a:p>
            <a:pPr marL="285750" indent="-285750">
              <a:buFont typeface="Arial" panose="020B0604020202020204" pitchFamily="34" charset="0"/>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2"/>
          <a:srcRect l="23328" r="26337"/>
          <a:stretch/>
        </p:blipFill>
        <p:spPr>
          <a:xfrm>
            <a:off x="8979574" y="570771"/>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Objectives</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779421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6"/>
            <a:ext cx="6571034" cy="2862322"/>
          </a:xfrm>
          <a:prstGeom prst="rect">
            <a:avLst/>
          </a:prstGeom>
          <a:noFill/>
        </p:spPr>
        <p:txBody>
          <a:bodyPr wrap="square" rtlCol="0">
            <a:spAutoFit/>
          </a:bodyPr>
          <a:lstStyle/>
          <a:p>
            <a:pPr algn="just"/>
            <a:r>
              <a:rPr lang="en-US" sz="2000" dirty="0"/>
              <a:t>	</a:t>
            </a:r>
            <a:r>
              <a:rPr lang="en-US" sz="2000" dirty="0">
                <a:latin typeface="+mj-lt"/>
              </a:rPr>
              <a:t>Manuel Silva, 73 years old, retired. While he was in the active, he was on the military, a very exhausting job. Therefore, he decided to enjoy his retirement by doing gardening. He recently discovered a website that sells much cheaper fertilizer for his plants. However, that website does not ship to Portugal. What Manuel needs is an Online Shopping Agent.</a:t>
            </a:r>
          </a:p>
          <a:p>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0" name="Imagem 9" descr="Uma imagem com pessoa, homem, janela, sentado&#10;&#10;Descrição gerada automaticamente">
            <a:extLst>
              <a:ext uri="{FF2B5EF4-FFF2-40B4-BE49-F238E27FC236}">
                <a16:creationId xmlns:a16="http://schemas.microsoft.com/office/drawing/2014/main" id="{FAE07B24-06DC-4CE5-A342-E9B78ED1C35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81572" y="1577887"/>
            <a:ext cx="4597788" cy="3069024"/>
          </a:xfrm>
          <a:prstGeom prst="rect">
            <a:avLst/>
          </a:prstGeom>
        </p:spPr>
      </p:pic>
    </p:spTree>
    <p:extLst>
      <p:ext uri="{BB962C8B-B14F-4D97-AF65-F5344CB8AC3E}">
        <p14:creationId xmlns:p14="http://schemas.microsoft.com/office/powerpoint/2010/main" val="1071388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6375725" cy="2862322"/>
          </a:xfrm>
          <a:prstGeom prst="rect">
            <a:avLst/>
          </a:prstGeom>
          <a:noFill/>
        </p:spPr>
        <p:txBody>
          <a:bodyPr wrap="square" rtlCol="0">
            <a:spAutoFit/>
          </a:bodyPr>
          <a:lstStyle/>
          <a:p>
            <a:pPr algn="just"/>
            <a:r>
              <a:rPr lang="en-US" sz="2000" dirty="0">
                <a:latin typeface="+mj-lt"/>
              </a:rPr>
              <a:t>	Isabel Moreira, 35 years old, decoration business owner. She is hired to remodel and redecorate houses. For that, she needs to buy certain pieces of furniture from an old shop in Italy that she likes. However, that shop does not ship to Portugal and, for that reason, Isabel needs an Online Shopping Agent.</a:t>
            </a:r>
            <a:endParaRPr lang="en-GB" sz="2000" dirty="0">
              <a:latin typeface="+mj-lt"/>
            </a:endParaRPr>
          </a:p>
          <a:p>
            <a:pPr algn="just"/>
            <a:endParaRPr lang="en-US" sz="2000" dirty="0">
              <a:latin typeface="+mj-lt"/>
            </a:endParaRPr>
          </a:p>
          <a:p>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10" name="Imagem 9" descr="Uma imagem com pessoa, mulher, interior, em pé&#10;&#10;Descrição gerada automaticamente">
            <a:extLst>
              <a:ext uri="{FF2B5EF4-FFF2-40B4-BE49-F238E27FC236}">
                <a16:creationId xmlns:a16="http://schemas.microsoft.com/office/drawing/2014/main" id="{92605B4B-EE45-4B2C-BF77-76D423A93BB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434000" y="1653196"/>
            <a:ext cx="4452798" cy="2992812"/>
          </a:xfrm>
          <a:prstGeom prst="rect">
            <a:avLst/>
          </a:prstGeom>
        </p:spPr>
      </p:pic>
    </p:spTree>
    <p:extLst>
      <p:ext uri="{BB962C8B-B14F-4D97-AF65-F5344CB8AC3E}">
        <p14:creationId xmlns:p14="http://schemas.microsoft.com/office/powerpoint/2010/main" val="26676915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2489112"/>
            <a:ext cx="9405199" cy="3477875"/>
          </a:xfrm>
          <a:prstGeom prst="rect">
            <a:avLst/>
          </a:prstGeom>
          <a:noFill/>
        </p:spPr>
        <p:txBody>
          <a:bodyPr wrap="square" rtlCol="0">
            <a:spAutoFit/>
          </a:bodyPr>
          <a:lstStyle/>
          <a:p>
            <a:pPr marL="285750" indent="-285750">
              <a:buFont typeface="Arial" panose="020B0604020202020204" pitchFamily="34" charset="0"/>
              <a:buChar char="•"/>
            </a:pPr>
            <a:r>
              <a:rPr lang="en-GB" dirty="0">
                <a:latin typeface="+mj-lt"/>
              </a:rPr>
              <a:t>Manuel provides a gardening product link that he wants to buy.</a:t>
            </a: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Manuel must be able to see his purchase orders.</a:t>
            </a:r>
          </a:p>
          <a:p>
            <a:endParaRPr lang="en-GB" dirty="0">
              <a:latin typeface="+mj-lt"/>
            </a:endParaRPr>
          </a:p>
          <a:p>
            <a:pPr marL="285750" indent="-285750">
              <a:buFont typeface="Arial" panose="020B0604020202020204" pitchFamily="34" charset="0"/>
              <a:buChar char="•"/>
            </a:pPr>
            <a:r>
              <a:rPr lang="en-GB" dirty="0">
                <a:latin typeface="+mj-lt"/>
              </a:rPr>
              <a:t>Isabel must be able to see what products she has stored and ready to ship.</a:t>
            </a:r>
          </a:p>
          <a:p>
            <a:endParaRPr lang="en-GB" dirty="0">
              <a:latin typeface="+mj-lt"/>
            </a:endParaRPr>
          </a:p>
          <a:p>
            <a:pPr marL="285750" indent="-285750">
              <a:buFont typeface="Arial" panose="020B0604020202020204" pitchFamily="34" charset="0"/>
              <a:buChar char="•"/>
            </a:pPr>
            <a:r>
              <a:rPr lang="en-GB" dirty="0">
                <a:latin typeface="+mj-lt"/>
              </a:rPr>
              <a:t>Isabel must be able to choose which stored products she wants to send to her destination.</a:t>
            </a:r>
          </a:p>
          <a:p>
            <a:pPr marL="285750" indent="-285750">
              <a:buFont typeface="Arial" panose="020B0604020202020204" pitchFamily="34" charset="0"/>
              <a:buChar char="•"/>
            </a:pPr>
            <a:endParaRPr lang="en-GB" dirty="0">
              <a:latin typeface="+mj-lt"/>
            </a:endParaRPr>
          </a:p>
          <a:p>
            <a:pPr marL="285750" indent="-285750">
              <a:buFont typeface="Arial" panose="020B0604020202020204" pitchFamily="34" charset="0"/>
              <a:buChar char="•"/>
            </a:pPr>
            <a:r>
              <a:rPr lang="en-GB" dirty="0">
                <a:latin typeface="+mj-lt"/>
              </a:rPr>
              <a:t>Isabel must be able to see her shipping orders.</a:t>
            </a:r>
          </a:p>
          <a:p>
            <a:endParaRPr lang="en-GB" dirty="0">
              <a:latin typeface="+mj-lt"/>
            </a:endParaRPr>
          </a:p>
          <a:p>
            <a:pPr lvl="1" algn="just"/>
            <a:endParaRPr lang="en-US" sz="2000" dirty="0"/>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Scenarios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26788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7</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6" y="1359027"/>
            <a:ext cx="8703741" cy="5016758"/>
          </a:xfrm>
          <a:prstGeom prst="rect">
            <a:avLst/>
          </a:prstGeom>
          <a:solidFill>
            <a:schemeClr val="bg1"/>
          </a:solidFill>
        </p:spPr>
        <p:txBody>
          <a:bodyPr wrap="square" rtlCol="0">
            <a:spAutoFit/>
          </a:bodyPr>
          <a:lstStyle/>
          <a:p>
            <a:pPr marL="342900" indent="-342900">
              <a:buFont typeface="Wingdings" panose="05000000000000000000" pitchFamily="2" charset="2"/>
              <a:buChar char="§"/>
            </a:pPr>
            <a:r>
              <a:rPr lang="en-US" sz="2000" dirty="0">
                <a:latin typeface="+mj-lt"/>
              </a:rPr>
              <a:t>Connect to Online Shopping Agent</a:t>
            </a:r>
          </a:p>
          <a:p>
            <a:pPr marL="800100" lvl="1" indent="-342900" algn="just">
              <a:buFont typeface="Arial" panose="020B0604020202020204" pitchFamily="34" charset="0"/>
              <a:buChar char="•"/>
            </a:pPr>
            <a:r>
              <a:rPr lang="en-US" sz="2000" dirty="0">
                <a:latin typeface="+mj-lt"/>
              </a:rPr>
              <a:t>Enter the app, create an account and fill some information about himself.</a:t>
            </a:r>
          </a:p>
          <a:p>
            <a:pPr marL="342900" indent="-342900">
              <a:buFont typeface="Wingdings" panose="05000000000000000000" pitchFamily="2" charset="2"/>
              <a:buChar char="§"/>
            </a:pPr>
            <a:r>
              <a:rPr lang="en-US" sz="2000" dirty="0">
                <a:latin typeface="+mj-lt"/>
              </a:rPr>
              <a:t>Make a purchase order</a:t>
            </a:r>
          </a:p>
          <a:p>
            <a:pPr marL="800100" lvl="1" indent="-342900" algn="just">
              <a:buFont typeface="Arial" panose="020B0604020202020204" pitchFamily="34" charset="0"/>
              <a:buChar char="•"/>
            </a:pPr>
            <a:r>
              <a:rPr lang="en-US" sz="2000" dirty="0">
                <a:latin typeface="+mj-lt"/>
              </a:rPr>
              <a:t>When you are connected, you provide a link to the product you want to buy, and the agent will buy and store it after receiving the payment.</a:t>
            </a:r>
          </a:p>
          <a:p>
            <a:pPr marL="342900" indent="-342900">
              <a:buFont typeface="Wingdings" panose="05000000000000000000" pitchFamily="2" charset="2"/>
              <a:buChar char="§"/>
            </a:pPr>
            <a:r>
              <a:rPr lang="en-US" sz="2000" dirty="0">
                <a:latin typeface="+mj-lt"/>
              </a:rPr>
              <a:t>See the progress of your order, as well as having the shipment tracking number</a:t>
            </a:r>
          </a:p>
          <a:p>
            <a:pPr marL="800100" lvl="1" indent="-342900" algn="just">
              <a:buFont typeface="Arial" panose="020B0604020202020204" pitchFamily="34" charset="0"/>
              <a:buChar char="•"/>
            </a:pPr>
            <a:r>
              <a:rPr lang="en-US" sz="2000" dirty="0">
                <a:latin typeface="+mj-lt"/>
              </a:rPr>
              <a:t>After you placed the order, you will be able to check the status (bought, shipped, stored.) and after being shipped, you can see where it currently is by using the tracking number.</a:t>
            </a:r>
          </a:p>
          <a:p>
            <a:pPr marL="342900" indent="-342900">
              <a:buFont typeface="Wingdings" panose="05000000000000000000" pitchFamily="2" charset="2"/>
              <a:buChar char="§"/>
            </a:pPr>
            <a:r>
              <a:rPr lang="en-US" sz="2000" dirty="0">
                <a:latin typeface="+mj-lt"/>
              </a:rPr>
              <a:t>See all the products you got stored</a:t>
            </a:r>
          </a:p>
          <a:p>
            <a:pPr marL="800100" lvl="1" indent="-342900">
              <a:buFont typeface="Arial" panose="020B0604020202020204" pitchFamily="34" charset="0"/>
              <a:buChar char="•"/>
            </a:pPr>
            <a:r>
              <a:rPr lang="en-US" sz="2000" dirty="0">
                <a:latin typeface="+mj-lt"/>
              </a:rPr>
              <a:t>Go to purchase history and you can see which products are stored.</a:t>
            </a:r>
          </a:p>
          <a:p>
            <a:pPr marL="342900" indent="-342900">
              <a:buFont typeface="Wingdings" panose="05000000000000000000" pitchFamily="2" charset="2"/>
              <a:buChar char="§"/>
            </a:pPr>
            <a:r>
              <a:rPr lang="en-US" sz="2000" dirty="0">
                <a:latin typeface="+mj-lt"/>
              </a:rPr>
              <a:t>Sending your products to your destination</a:t>
            </a:r>
          </a:p>
          <a:p>
            <a:pPr marL="800100" lvl="1" indent="-342900">
              <a:buFont typeface="Arial" panose="020B0604020202020204" pitchFamily="34" charset="0"/>
              <a:buChar char="•"/>
            </a:pPr>
            <a:r>
              <a:rPr lang="en-US" sz="2000" dirty="0">
                <a:latin typeface="+mj-lt"/>
              </a:rPr>
              <a:t>Choose from the stored products which you want to send and then place a shipping order to the destination.</a:t>
            </a:r>
          </a:p>
          <a:p>
            <a:pPr lvl="1" algn="just"/>
            <a:endParaRPr lang="en-US" sz="2000" dirty="0"/>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D1A1DD5F-2265-2946-BAA4-7664D26BCF1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Tasks</a:t>
            </a:r>
          </a:p>
        </p:txBody>
      </p:sp>
      <p:sp>
        <p:nvSpPr>
          <p:cNvPr id="16" name="Rectangle 2">
            <a:extLst>
              <a:ext uri="{FF2B5EF4-FFF2-40B4-BE49-F238E27FC236}">
                <a16:creationId xmlns:a16="http://schemas.microsoft.com/office/drawing/2014/main" id="{5368252F-A924-3E48-9F46-357A553A7009}"/>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pPr marL="457200" indent="-457200">
              <a:buFont typeface="Wingdings" panose="05000000000000000000" pitchFamily="2" charset="2"/>
              <a:buChar char="§"/>
            </a:pPr>
            <a:endParaRPr lang="en-US" sz="2800" kern="0" dirty="0">
              <a:solidFill>
                <a:srgbClr val="50B400"/>
              </a:solidFill>
            </a:endParaRPr>
          </a:p>
        </p:txBody>
      </p:sp>
      <p:sp>
        <p:nvSpPr>
          <p:cNvPr id="13" name="Foliennummernplatzhalter 1">
            <a:extLst>
              <a:ext uri="{FF2B5EF4-FFF2-40B4-BE49-F238E27FC236}">
                <a16:creationId xmlns:a16="http://schemas.microsoft.com/office/drawing/2014/main" id="{B1222CC1-5A56-ED4F-96F7-BA05E71FBDB4}"/>
              </a:ext>
            </a:extLst>
          </p:cNvPr>
          <p:cNvSpPr txBox="1">
            <a:spLocks/>
          </p:cNvSpPr>
          <p:nvPr/>
        </p:nvSpPr>
        <p:spPr>
          <a:xfrm>
            <a:off x="5374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spTree>
    <p:extLst>
      <p:ext uri="{BB962C8B-B14F-4D97-AF65-F5344CB8AC3E}">
        <p14:creationId xmlns:p14="http://schemas.microsoft.com/office/powerpoint/2010/main" val="23037963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1552864"/>
            <a:ext cx="8521384" cy="5232202"/>
          </a:xfrm>
          <a:prstGeom prst="rect">
            <a:avLst/>
          </a:prstGeom>
          <a:noFill/>
        </p:spPr>
        <p:txBody>
          <a:bodyPr wrap="square" rtlCol="0">
            <a:spAutoFit/>
          </a:bodyPr>
          <a:lstStyle/>
          <a:p>
            <a:r>
              <a:rPr lang="en-US" sz="2000" dirty="0">
                <a:solidFill>
                  <a:srgbClr val="50B400"/>
                </a:solidFill>
                <a:effectLst/>
                <a:latin typeface="+mj-lt"/>
              </a:rPr>
              <a:t>Non-functional requirements: </a:t>
            </a:r>
            <a:endParaRPr lang="en-US" sz="2000" dirty="0">
              <a:solidFill>
                <a:srgbClr val="50B400"/>
              </a:solidFill>
              <a:latin typeface="+mj-lt"/>
            </a:endParaRPr>
          </a:p>
          <a:p>
            <a:pPr marL="285750" indent="-285750">
              <a:buFont typeface="Arial" panose="020B0604020202020204" pitchFamily="34" charset="0"/>
              <a:buChar char="•"/>
            </a:pPr>
            <a:r>
              <a:rPr lang="en-GB" dirty="0">
                <a:latin typeface="+mj-lt"/>
              </a:rPr>
              <a:t>The UI of the web app will be simple and intuitive for the user. So that any user with little effort can accomplish the tasks.</a:t>
            </a:r>
          </a:p>
          <a:p>
            <a:pPr marL="285750" indent="-285750">
              <a:buFont typeface="Arial" panose="020B0604020202020204" pitchFamily="34" charset="0"/>
              <a:buChar char="•"/>
            </a:pPr>
            <a:r>
              <a:rPr lang="en-GB" dirty="0">
                <a:latin typeface="+mj-lt"/>
              </a:rPr>
              <a:t>User will provide information about payment methods, addresses, etc, the web app will guarantee their security and privacy. </a:t>
            </a:r>
          </a:p>
          <a:p>
            <a:pPr marL="285750" indent="-285750">
              <a:buFont typeface="Arial" panose="020B0604020202020204" pitchFamily="34" charset="0"/>
              <a:buChar char="•"/>
            </a:pPr>
            <a:r>
              <a:rPr lang="en-GB" dirty="0">
                <a:latin typeface="+mj-lt"/>
              </a:rPr>
              <a:t>In case of any problem the app will maintain a history of the transactions, so that they can be solved</a:t>
            </a:r>
          </a:p>
          <a:p>
            <a:r>
              <a:rPr lang="en-US" sz="2000" dirty="0">
                <a:solidFill>
                  <a:srgbClr val="50B400"/>
                </a:solidFill>
                <a:effectLst/>
                <a:latin typeface="+mj-lt"/>
              </a:rPr>
              <a:t>Functional Requirements:</a:t>
            </a:r>
          </a:p>
          <a:p>
            <a:pPr marL="285750" indent="-285750">
              <a:buFont typeface="Arial" panose="020B0604020202020204" pitchFamily="34" charset="0"/>
              <a:buChar char="•"/>
            </a:pPr>
            <a:r>
              <a:rPr lang="en-GB" dirty="0">
                <a:latin typeface="+mj-lt"/>
              </a:rPr>
              <a:t>Create an account and log in.</a:t>
            </a:r>
          </a:p>
          <a:p>
            <a:pPr marL="285750" indent="-285750">
              <a:buFont typeface="Arial" panose="020B0604020202020204" pitchFamily="34" charset="0"/>
              <a:buChar char="•"/>
            </a:pPr>
            <a:r>
              <a:rPr lang="en-GB" dirty="0">
                <a:latin typeface="+mj-lt"/>
              </a:rPr>
              <a:t>Make a purchase order, providing the link of the product the user wants to buy in the online agent.</a:t>
            </a:r>
          </a:p>
          <a:p>
            <a:pPr marL="285750" indent="-285750">
              <a:buFont typeface="Arial" panose="020B0604020202020204" pitchFamily="34" charset="0"/>
              <a:buChar char="•"/>
            </a:pPr>
            <a:r>
              <a:rPr lang="en-GB" dirty="0">
                <a:latin typeface="+mj-lt"/>
              </a:rPr>
              <a:t>See purchase and shipping orders.</a:t>
            </a:r>
          </a:p>
          <a:p>
            <a:pPr marL="285750" indent="-285750">
              <a:buFont typeface="Arial" panose="020B0604020202020204" pitchFamily="34" charset="0"/>
              <a:buChar char="•"/>
            </a:pPr>
            <a:r>
              <a:rPr lang="en-GB" dirty="0">
                <a:latin typeface="+mj-lt"/>
              </a:rPr>
              <a:t>See the status of the order through a tracking code.</a:t>
            </a:r>
          </a:p>
          <a:p>
            <a:pPr marL="285750" indent="-285750">
              <a:buFont typeface="Arial" panose="020B0604020202020204" pitchFamily="34" charset="0"/>
              <a:buChar char="•"/>
            </a:pPr>
            <a:r>
              <a:rPr lang="en-GB" dirty="0">
                <a:latin typeface="+mj-lt"/>
              </a:rPr>
              <a:t>See what items are in the warehouse and choose which ones to order.</a:t>
            </a:r>
          </a:p>
          <a:p>
            <a:pPr marL="285750" indent="-285750">
              <a:buFont typeface="Arial" panose="020B0604020202020204" pitchFamily="34" charset="0"/>
              <a:buChar char="•"/>
            </a:pPr>
            <a:r>
              <a:rPr lang="en-GB" dirty="0">
                <a:latin typeface="+mj-lt"/>
              </a:rPr>
              <a:t>Order them to the final destination.</a:t>
            </a:r>
          </a:p>
          <a:p>
            <a:pPr marL="742950" lvl="1" indent="-285750">
              <a:buFont typeface="Wingdings" pitchFamily="2" charset="2"/>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- 2019-2020</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2"/>
          <a:srcRect l="24235" r="21898"/>
          <a:stretch/>
        </p:blipFill>
        <p:spPr>
          <a:xfrm>
            <a:off x="9372604" y="1212429"/>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Tree>
    <p:extLst>
      <p:ext uri="{BB962C8B-B14F-4D97-AF65-F5344CB8AC3E}">
        <p14:creationId xmlns:p14="http://schemas.microsoft.com/office/powerpoint/2010/main" val="137432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5848822"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We developed a digital prototype using Balsamiq Wireframes.</a:t>
            </a:r>
          </a:p>
          <a:p>
            <a:pPr marL="285750" indent="-285750">
              <a:buFont typeface="Arial" panose="020B0604020202020204" pitchFamily="34" charset="0"/>
              <a:buChar char="•"/>
            </a:pPr>
            <a:r>
              <a:rPr lang="en-US" sz="2000" dirty="0">
                <a:effectLst/>
                <a:latin typeface="+mj-lt"/>
              </a:rPr>
              <a:t>Our prototype was developed having in mind the requirements that we defined previously, so we focused on developing all of the features possible, to make sure all of the requirements were fulfilled.</a:t>
            </a:r>
          </a:p>
          <a:p>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Low Fidelity Prototype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r>
              <a:rPr lang="en-US" sz="2800" kern="0" dirty="0">
                <a:solidFill>
                  <a:srgbClr val="50B400"/>
                </a:solidFill>
              </a:rPr>
              <a:t>Online Shopping Agent</a:t>
            </a:r>
          </a:p>
          <a:p>
            <a:endParaRPr lang="en-US" sz="2800" kern="0" dirty="0">
              <a:solidFill>
                <a:srgbClr val="50B400"/>
              </a:solidFill>
            </a:endParaRPr>
          </a:p>
        </p:txBody>
      </p: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spcBef>
                <a:spcPct val="50000"/>
              </a:spcBef>
              <a:spcAft>
                <a:spcPct val="0"/>
              </a:spcAft>
            </a:pPr>
            <a:r>
              <a:rPr lang="en-US" sz="1400" dirty="0">
                <a:latin typeface="+mj-lt"/>
              </a:rPr>
              <a:t>HCI 2019-2020</a:t>
            </a:r>
          </a:p>
        </p:txBody>
      </p:sp>
      <p:pic>
        <p:nvPicPr>
          <p:cNvPr id="2" name="Imagem 1">
            <a:extLst>
              <a:ext uri="{FF2B5EF4-FFF2-40B4-BE49-F238E27FC236}">
                <a16:creationId xmlns:a16="http://schemas.microsoft.com/office/drawing/2014/main" id="{67E89857-71B8-4F3B-8AE6-B55D6D5E3483}"/>
              </a:ext>
            </a:extLst>
          </p:cNvPr>
          <p:cNvPicPr>
            <a:picLocks noChangeAspect="1"/>
          </p:cNvPicPr>
          <p:nvPr/>
        </p:nvPicPr>
        <p:blipFill>
          <a:blip r:embed="rId2"/>
          <a:stretch>
            <a:fillRect/>
          </a:stretch>
        </p:blipFill>
        <p:spPr>
          <a:xfrm>
            <a:off x="1189885" y="3692092"/>
            <a:ext cx="3044764" cy="2386437"/>
          </a:xfrm>
          <a:prstGeom prst="rect">
            <a:avLst/>
          </a:prstGeom>
        </p:spPr>
      </p:pic>
      <p:pic>
        <p:nvPicPr>
          <p:cNvPr id="3" name="Imagem 2">
            <a:extLst>
              <a:ext uri="{FF2B5EF4-FFF2-40B4-BE49-F238E27FC236}">
                <a16:creationId xmlns:a16="http://schemas.microsoft.com/office/drawing/2014/main" id="{87682E99-FD2D-401B-8CBC-7E290DFC3299}"/>
              </a:ext>
            </a:extLst>
          </p:cNvPr>
          <p:cNvPicPr>
            <a:picLocks noChangeAspect="1"/>
          </p:cNvPicPr>
          <p:nvPr/>
        </p:nvPicPr>
        <p:blipFill>
          <a:blip r:embed="rId3"/>
          <a:stretch>
            <a:fillRect/>
          </a:stretch>
        </p:blipFill>
        <p:spPr>
          <a:xfrm>
            <a:off x="7812627" y="334800"/>
            <a:ext cx="3044764" cy="2386436"/>
          </a:xfrm>
          <a:prstGeom prst="rect">
            <a:avLst/>
          </a:prstGeom>
        </p:spPr>
      </p:pic>
      <p:pic>
        <p:nvPicPr>
          <p:cNvPr id="4" name="Imagem 3">
            <a:extLst>
              <a:ext uri="{FF2B5EF4-FFF2-40B4-BE49-F238E27FC236}">
                <a16:creationId xmlns:a16="http://schemas.microsoft.com/office/drawing/2014/main" id="{6D5DC0DD-BB8C-4BC6-AE86-3E650CF97E92}"/>
              </a:ext>
            </a:extLst>
          </p:cNvPr>
          <p:cNvPicPr>
            <a:picLocks noChangeAspect="1"/>
          </p:cNvPicPr>
          <p:nvPr/>
        </p:nvPicPr>
        <p:blipFill>
          <a:blip r:embed="rId4"/>
          <a:stretch>
            <a:fillRect/>
          </a:stretch>
        </p:blipFill>
        <p:spPr>
          <a:xfrm>
            <a:off x="7812627" y="3546583"/>
            <a:ext cx="3115785" cy="2386436"/>
          </a:xfrm>
          <a:prstGeom prst="rect">
            <a:avLst/>
          </a:prstGeom>
        </p:spPr>
      </p:pic>
    </p:spTree>
    <p:extLst>
      <p:ext uri="{BB962C8B-B14F-4D97-AF65-F5344CB8AC3E}">
        <p14:creationId xmlns:p14="http://schemas.microsoft.com/office/powerpoint/2010/main" val="230437871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850</TotalTime>
  <Words>1658</Words>
  <Application>Microsoft Office PowerPoint</Application>
  <PresentationFormat>Ecrã Panorâmico</PresentationFormat>
  <Paragraphs>258</Paragraphs>
  <Slides>25</Slides>
  <Notes>0</Notes>
  <HiddenSlides>0</HiddenSlides>
  <MMClips>0</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25</vt:i4>
      </vt:variant>
    </vt:vector>
  </HeadingPairs>
  <TitlesOfParts>
    <vt:vector size="30" baseType="lpstr">
      <vt:lpstr>Arial</vt:lpstr>
      <vt:lpstr>Calibri</vt:lpstr>
      <vt:lpstr>Calibri Light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Martim Neves</cp:lastModifiedBy>
  <cp:revision>63</cp:revision>
  <dcterms:created xsi:type="dcterms:W3CDTF">2019-11-05T20:34:05Z</dcterms:created>
  <dcterms:modified xsi:type="dcterms:W3CDTF">2020-06-02T18:54:39Z</dcterms:modified>
</cp:coreProperties>
</file>